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64"/>
  </p:notesMasterIdLst>
  <p:sldIdLst>
    <p:sldId id="256" r:id="rId2"/>
    <p:sldId id="326" r:id="rId3"/>
    <p:sldId id="327" r:id="rId4"/>
    <p:sldId id="330" r:id="rId5"/>
    <p:sldId id="333" r:id="rId6"/>
    <p:sldId id="334" r:id="rId7"/>
    <p:sldId id="337" r:id="rId8"/>
    <p:sldId id="335" r:id="rId9"/>
    <p:sldId id="336" r:id="rId10"/>
    <p:sldId id="331" r:id="rId11"/>
    <p:sldId id="340" r:id="rId12"/>
    <p:sldId id="344" r:id="rId13"/>
    <p:sldId id="345" r:id="rId14"/>
    <p:sldId id="338" r:id="rId15"/>
    <p:sldId id="346" r:id="rId16"/>
    <p:sldId id="341" r:id="rId17"/>
    <p:sldId id="342" r:id="rId18"/>
    <p:sldId id="343" r:id="rId19"/>
    <p:sldId id="351" r:id="rId20"/>
    <p:sldId id="347" r:id="rId21"/>
    <p:sldId id="352" r:id="rId22"/>
    <p:sldId id="353" r:id="rId23"/>
    <p:sldId id="354" r:id="rId24"/>
    <p:sldId id="348" r:id="rId25"/>
    <p:sldId id="357" r:id="rId26"/>
    <p:sldId id="358" r:id="rId27"/>
    <p:sldId id="355" r:id="rId28"/>
    <p:sldId id="356" r:id="rId29"/>
    <p:sldId id="363" r:id="rId30"/>
    <p:sldId id="349" r:id="rId31"/>
    <p:sldId id="364" r:id="rId32"/>
    <p:sldId id="359" r:id="rId33"/>
    <p:sldId id="360" r:id="rId34"/>
    <p:sldId id="361" r:id="rId35"/>
    <p:sldId id="362" r:id="rId36"/>
    <p:sldId id="365" r:id="rId37"/>
    <p:sldId id="366" r:id="rId38"/>
    <p:sldId id="367" r:id="rId39"/>
    <p:sldId id="368" r:id="rId40"/>
    <p:sldId id="369" r:id="rId41"/>
    <p:sldId id="370" r:id="rId42"/>
    <p:sldId id="373" r:id="rId43"/>
    <p:sldId id="371" r:id="rId44"/>
    <p:sldId id="374" r:id="rId45"/>
    <p:sldId id="372" r:id="rId46"/>
    <p:sldId id="375" r:id="rId47"/>
    <p:sldId id="376" r:id="rId48"/>
    <p:sldId id="377" r:id="rId49"/>
    <p:sldId id="350" r:id="rId50"/>
    <p:sldId id="379" r:id="rId51"/>
    <p:sldId id="378" r:id="rId52"/>
    <p:sldId id="380" r:id="rId53"/>
    <p:sldId id="381" r:id="rId54"/>
    <p:sldId id="382" r:id="rId55"/>
    <p:sldId id="339" r:id="rId56"/>
    <p:sldId id="383" r:id="rId57"/>
    <p:sldId id="384" r:id="rId58"/>
    <p:sldId id="332" r:id="rId59"/>
    <p:sldId id="386" r:id="rId60"/>
    <p:sldId id="387" r:id="rId61"/>
    <p:sldId id="388" r:id="rId62"/>
    <p:sldId id="38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83621"/>
  </p:normalViewPr>
  <p:slideViewPr>
    <p:cSldViewPr snapToGrid="0" snapToObjects="1">
      <p:cViewPr varScale="1">
        <p:scale>
          <a:sx n="86" d="100"/>
          <a:sy n="86" d="100"/>
        </p:scale>
        <p:origin x="2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3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4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(5</a:t>
            </a:r>
            <a:r>
              <a:rPr lang="en-US" baseline="0" smtClean="0"/>
              <a:t> mins)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Is this correct?</a:t>
            </a:r>
            <a:r>
              <a:rPr lang="en-US" baseline="0" dirty="0" smtClean="0"/>
              <a:t> (NO!)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trace through with an example. Factorial(4)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Is this correct?</a:t>
            </a:r>
            <a:r>
              <a:rPr lang="en-US" baseline="0" dirty="0" smtClean="0"/>
              <a:t> (NO!)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fix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04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baseline="0" dirty="0" smtClean="0"/>
              <a:t>There are many fixes that are possible for this question. This is just one of the possible fixes.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9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</a:p>
          <a:p>
            <a:endParaRPr lang="en-US" dirty="0" smtClean="0"/>
          </a:p>
          <a:p>
            <a:r>
              <a:rPr lang="en-US" dirty="0" smtClean="0"/>
              <a:t>Try to get at least</a:t>
            </a:r>
            <a:r>
              <a:rPr lang="en-US" baseline="0" dirty="0" smtClean="0"/>
              <a:t> 2 different answers from students.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part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59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Do-while guarantees</a:t>
            </a:r>
            <a:r>
              <a:rPr lang="en-US" baseline="0" dirty="0" smtClean="0"/>
              <a:t> that the body of the loop will execute at least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possible way</a:t>
            </a:r>
            <a:r>
              <a:rPr lang="en-US" baseline="0" dirty="0" smtClean="0"/>
              <a:t> since it guarantees that the body is executed at least once.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you make this more concise?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7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possible way</a:t>
            </a:r>
            <a:r>
              <a:rPr lang="en-US" baseline="0" dirty="0" smtClean="0"/>
              <a:t> since it guarantees that the body is executed at least once.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you make this more concise?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9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</a:t>
            </a:r>
            <a:r>
              <a:rPr lang="en-US" dirty="0" smtClean="0"/>
              <a:t>will</a:t>
            </a:r>
            <a:r>
              <a:rPr lang="en-US" baseline="0" dirty="0" smtClean="0"/>
              <a:t> be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by making it into</a:t>
            </a:r>
            <a:r>
              <a:rPr lang="en-US" baseline="0" dirty="0" smtClean="0"/>
              <a:t> a function.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6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we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2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question shows</a:t>
            </a:r>
            <a:r>
              <a:rPr lang="en-US" baseline="0" dirty="0" smtClean="0"/>
              <a:t> how writing functions can really help in nested loops.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Otherwise, you can imagine the mess.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52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ideas?</a:t>
            </a:r>
          </a:p>
          <a:p>
            <a:endParaRPr lang="en-US" dirty="0" smtClean="0"/>
          </a:p>
          <a:p>
            <a:r>
              <a:rPr lang="en-US" dirty="0" smtClean="0"/>
              <a:t>Let’s test it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6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r>
              <a:rPr lang="en-US" baseline="0" dirty="0" smtClean="0"/>
              <a:t> OK so we have a mystery function here.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7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we</a:t>
            </a:r>
            <a:r>
              <a:rPr lang="en-US" baseline="0" dirty="0" smtClean="0"/>
              <a:t> get as output when n is 8 and k is 2?</a:t>
            </a:r>
          </a:p>
          <a:p>
            <a:r>
              <a:rPr lang="en-US" baseline="0" dirty="0" smtClean="0"/>
              <a:t>What about when n is 81 and k is 3?</a:t>
            </a:r>
          </a:p>
          <a:p>
            <a:r>
              <a:rPr lang="en-US" baseline="0" dirty="0" smtClean="0"/>
              <a:t>What about when n is 100 and k is 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9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n = 0, the value returned would be -1 even though it should be undefined.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5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</a:t>
            </a:r>
            <a:r>
              <a:rPr lang="en-US" baseline="0" dirty="0" smtClean="0"/>
              <a:t> n = 0, the value returned would be -1 even though it should be undefined.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1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k is 1, then something over k never changes, so it would loop forever (it should be undefined).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3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k is 1, then something over k never changes, so it would loop forever (it should be undefined).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value</a:t>
            </a:r>
            <a:r>
              <a:rPr lang="en-US" baseline="0" dirty="0" smtClean="0"/>
              <a:t> of j is 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loop invariant is { </a:t>
            </a:r>
            <a:r>
              <a:rPr lang="en-US" dirty="0" err="1" smtClean="0"/>
              <a:t>i</a:t>
            </a:r>
            <a:r>
              <a:rPr lang="en-US" dirty="0" smtClean="0"/>
              <a:t> + j === 10</a:t>
            </a:r>
            <a:r>
              <a:rPr lang="en-US" baseline="0" dirty="0" smtClean="0"/>
              <a:t>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can also think about the loop invariant by looking at it before the look, during the loop, and after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4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</a:t>
            </a:r>
            <a:r>
              <a:rPr lang="en-US" baseline="0" dirty="0" smtClean="0"/>
              <a:t>l be looking through each and every assignment, and giving feedback and comments for it. I am not sure when they will release the grades to you though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But because assignment 2 is already out, let’s go through some common mistakes and make sure to avoid these in assignment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0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group are we??</a:t>
            </a:r>
          </a:p>
          <a:p>
            <a:endParaRPr lang="en-US" dirty="0" smtClean="0"/>
          </a:p>
          <a:p>
            <a:r>
              <a:rPr lang="en-US" dirty="0" smtClean="0"/>
              <a:t>Don’t lose marks</a:t>
            </a:r>
            <a:r>
              <a:rPr lang="en-US" baseline="0" dirty="0" smtClean="0"/>
              <a:t> over this!!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arithmetic</a:t>
            </a:r>
            <a:r>
              <a:rPr lang="en-US" baseline="0" dirty="0" smtClean="0"/>
              <a:t>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2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writing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r>
              <a:rPr lang="en-US" baseline="0" dirty="0" smtClean="0"/>
              <a:t> concept of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7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 </a:t>
            </a:r>
            <a:r>
              <a:rPr lang="mr-IN" dirty="0" smtClean="0"/>
              <a:t>–</a:t>
            </a:r>
            <a:r>
              <a:rPr lang="en-US" dirty="0" smtClean="0"/>
              <a:t> everyone in the class is taking CS1231</a:t>
            </a:r>
          </a:p>
          <a:p>
            <a:endParaRPr lang="en-US" dirty="0" smtClean="0"/>
          </a:p>
          <a:p>
            <a:r>
              <a:rPr lang="en-US" dirty="0" smtClean="0"/>
              <a:t>Can someone try this?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200" dirty="0" smtClean="0"/>
              <a:t>(</a:t>
            </a:r>
            <a:r>
              <a:rPr lang="mr-IN" sz="1200" dirty="0" err="1" smtClean="0"/>
              <a:t>x</a:t>
            </a:r>
            <a:r>
              <a:rPr lang="mr-IN" sz="1200" dirty="0" smtClean="0"/>
              <a:t> &lt;= 1) || (</a:t>
            </a:r>
            <a:r>
              <a:rPr lang="mr-IN" sz="1200" dirty="0" err="1" smtClean="0"/>
              <a:t>y</a:t>
            </a:r>
            <a:r>
              <a:rPr lang="mr-IN" sz="1200" dirty="0" smtClean="0"/>
              <a:t> == 10)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Eating || !drinking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dirty="0" smtClean="0"/>
              <a:t>(!has_cs2030 &amp;&amp; !has_cs2113) || !has_cs2040c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</a:t>
            </a:r>
            <a:r>
              <a:rPr lang="en-US" baseline="0" dirty="0" smtClean="0"/>
              <a:t>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</a:t>
            </a:r>
            <a:r>
              <a:rPr lang="en-US" dirty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17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</a:t>
            </a:r>
            <a:r>
              <a:rPr lang="en-US" sz="2500" dirty="0" smtClean="0"/>
              <a:t>September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What is wrong with the following program?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5" y="3031663"/>
            <a:ext cx="4980899" cy="36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It will never terminate!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4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When and where will midterms be held for CS1010 this year?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68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2</a:t>
            </a:r>
            <a:r>
              <a:rPr lang="en-US" sz="2800" baseline="30000" dirty="0" smtClean="0">
                <a:solidFill>
                  <a:srgbClr val="000000"/>
                </a:solidFill>
              </a:rPr>
              <a:t>nd</a:t>
            </a:r>
            <a:r>
              <a:rPr lang="en-US" sz="2800" dirty="0" smtClean="0">
                <a:solidFill>
                  <a:srgbClr val="000000"/>
                </a:solidFill>
              </a:rPr>
              <a:t> October, MPSH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88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10.1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368755" y="3735580"/>
            <a:ext cx="4520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000" dirty="0">
                <a:latin typeface="Roboto Mono" charset="0"/>
              </a:rPr>
              <a:t>(</a:t>
            </a:r>
            <a:r>
              <a:rPr lang="mr-IN" sz="4000" dirty="0" err="1">
                <a:latin typeface="Roboto Mono" charset="0"/>
              </a:rPr>
              <a:t>x</a:t>
            </a:r>
            <a:r>
              <a:rPr lang="mr-IN" sz="4000" dirty="0">
                <a:latin typeface="Roboto Mono" charset="0"/>
              </a:rPr>
              <a:t> &gt; 1) &amp;&amp; (</a:t>
            </a:r>
            <a:r>
              <a:rPr lang="mr-IN" sz="4000" dirty="0" err="1">
                <a:latin typeface="Roboto Mono" charset="0"/>
              </a:rPr>
              <a:t>y</a:t>
            </a:r>
            <a:r>
              <a:rPr lang="mr-IN" sz="4000" dirty="0">
                <a:latin typeface="Roboto Mono" charset="0"/>
              </a:rPr>
              <a:t> != 10)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846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10.1 (a)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85907" y="3090845"/>
            <a:ext cx="4886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Roboto Mono" charset="0"/>
              </a:rPr>
              <a:t>!(</a:t>
            </a:r>
            <a:r>
              <a:rPr lang="mr-IN" sz="3600" dirty="0" smtClean="0">
                <a:latin typeface="Roboto Mono" charset="0"/>
              </a:rPr>
              <a:t>(</a:t>
            </a:r>
            <a:r>
              <a:rPr lang="mr-IN" sz="3600" dirty="0" err="1" smtClean="0">
                <a:latin typeface="Roboto Mono" charset="0"/>
              </a:rPr>
              <a:t>x</a:t>
            </a:r>
            <a:r>
              <a:rPr lang="mr-IN" sz="3600" dirty="0" smtClean="0">
                <a:latin typeface="Roboto Mono" charset="0"/>
              </a:rPr>
              <a:t> </a:t>
            </a:r>
            <a:r>
              <a:rPr lang="mr-IN" sz="3600" dirty="0">
                <a:latin typeface="Roboto Mono" charset="0"/>
              </a:rPr>
              <a:t>&gt; 1) &amp;&amp; (</a:t>
            </a:r>
            <a:r>
              <a:rPr lang="mr-IN" sz="3600" dirty="0" err="1">
                <a:latin typeface="Roboto Mono" charset="0"/>
              </a:rPr>
              <a:t>y</a:t>
            </a:r>
            <a:r>
              <a:rPr lang="mr-IN" sz="3600" dirty="0">
                <a:latin typeface="Roboto Mono" charset="0"/>
              </a:rPr>
              <a:t> != 10</a:t>
            </a:r>
            <a:r>
              <a:rPr lang="mr-IN" sz="3600" dirty="0" smtClean="0">
                <a:latin typeface="Roboto Mono" charset="0"/>
              </a:rPr>
              <a:t>)</a:t>
            </a:r>
            <a:r>
              <a:rPr lang="en-US" sz="3600" dirty="0" smtClean="0">
                <a:latin typeface="Roboto Mono" charset="0"/>
              </a:rPr>
              <a:t>)</a:t>
            </a:r>
            <a:endParaRPr lang="en-US" sz="3600" dirty="0" smtClean="0">
              <a:solidFill>
                <a:srgbClr val="24292E"/>
              </a:solidFill>
              <a:latin typeface="-apple-system" charset="0"/>
              <a:sym typeface="Wingdings"/>
            </a:endParaRPr>
          </a:p>
          <a:p>
            <a:pPr algn="ctr"/>
            <a:r>
              <a:rPr lang="en-US" sz="3600" dirty="0" smtClean="0">
                <a:solidFill>
                  <a:srgbClr val="24292E"/>
                </a:solidFill>
                <a:latin typeface="-apple-system" charset="0"/>
                <a:sym typeface="Wingdings"/>
              </a:rPr>
              <a:t></a:t>
            </a:r>
            <a:r>
              <a:rPr lang="mr-IN" sz="3600" dirty="0">
                <a:solidFill>
                  <a:srgbClr val="24292E"/>
                </a:solidFill>
                <a:latin typeface="-apple-system" charset="0"/>
              </a:rPr>
              <a:t> </a:t>
            </a:r>
            <a:r>
              <a:rPr lang="mr-IN" sz="3600" dirty="0"/>
              <a:t>!(</a:t>
            </a:r>
            <a:r>
              <a:rPr lang="mr-IN" sz="3600" dirty="0" err="1"/>
              <a:t>x</a:t>
            </a:r>
            <a:r>
              <a:rPr lang="mr-IN" sz="3600" dirty="0"/>
              <a:t> &gt; 1) || !(</a:t>
            </a:r>
            <a:r>
              <a:rPr lang="mr-IN" sz="3600" dirty="0" err="1"/>
              <a:t>y</a:t>
            </a:r>
            <a:r>
              <a:rPr lang="mr-IN" sz="3600" dirty="0"/>
              <a:t> != 10</a:t>
            </a:r>
            <a:r>
              <a:rPr lang="mr-IN" sz="3600" dirty="0" smtClean="0"/>
              <a:t>)</a:t>
            </a:r>
            <a:endParaRPr lang="en-US" sz="3600" dirty="0">
              <a:solidFill>
                <a:srgbClr val="24292E"/>
              </a:solidFill>
              <a:latin typeface="-apple-system" charset="0"/>
            </a:endParaRPr>
          </a:p>
          <a:p>
            <a:pPr algn="ctr"/>
            <a:r>
              <a:rPr lang="en-US" sz="3600" dirty="0" smtClean="0">
                <a:solidFill>
                  <a:srgbClr val="24292E"/>
                </a:solidFill>
                <a:latin typeface="-apple-system" charset="0"/>
                <a:sym typeface="Wingdings"/>
              </a:rPr>
              <a:t></a:t>
            </a:r>
            <a:r>
              <a:rPr lang="mr-IN" sz="3600" dirty="0">
                <a:solidFill>
                  <a:srgbClr val="24292E"/>
                </a:solidFill>
                <a:latin typeface="-apple-system" charset="0"/>
              </a:rPr>
              <a:t> </a:t>
            </a:r>
            <a:r>
              <a:rPr lang="mr-IN" sz="3600" dirty="0"/>
              <a:t>(</a:t>
            </a:r>
            <a:r>
              <a:rPr lang="mr-IN" sz="3600" dirty="0" err="1"/>
              <a:t>x</a:t>
            </a:r>
            <a:r>
              <a:rPr lang="mr-IN" sz="3600" dirty="0"/>
              <a:t> &lt;= 1) || (</a:t>
            </a:r>
            <a:r>
              <a:rPr lang="mr-IN" sz="3600" dirty="0" err="1"/>
              <a:t>y</a:t>
            </a:r>
            <a:r>
              <a:rPr lang="mr-IN" sz="3600" dirty="0"/>
              <a:t> == 10)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579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456920" y="3904300"/>
            <a:ext cx="4344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!eating &amp;&amp; drinking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81" y="177903"/>
            <a:ext cx="2270177" cy="14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76207" y="3266738"/>
            <a:ext cx="5105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!(!</a:t>
            </a:r>
            <a:r>
              <a:rPr lang="en-US" sz="4000" dirty="0"/>
              <a:t>eating &amp;&amp; drinking)</a:t>
            </a:r>
            <a:r>
              <a:rPr lang="en-US" sz="4000" dirty="0">
                <a:solidFill>
                  <a:srgbClr val="24292E"/>
                </a:solidFill>
              </a:rPr>
              <a:t> </a:t>
            </a:r>
            <a:endParaRPr lang="en-US" sz="4000" dirty="0" smtClean="0">
              <a:solidFill>
                <a:srgbClr val="24292E"/>
              </a:solidFill>
            </a:endParaRPr>
          </a:p>
          <a:p>
            <a:r>
              <a:rPr lang="en-US" sz="4000" dirty="0" smtClean="0">
                <a:solidFill>
                  <a:srgbClr val="24292E"/>
                </a:solidFill>
                <a:sym typeface="Wingdings"/>
              </a:rPr>
              <a:t></a:t>
            </a:r>
            <a:r>
              <a:rPr lang="en-US" sz="4000" dirty="0">
                <a:solidFill>
                  <a:srgbClr val="24292E"/>
                </a:solidFill>
              </a:rPr>
              <a:t> </a:t>
            </a:r>
            <a:r>
              <a:rPr lang="en-US" sz="4000" dirty="0"/>
              <a:t>(eating || !drinking)</a:t>
            </a:r>
          </a:p>
        </p:txBody>
      </p:sp>
    </p:spTree>
    <p:extLst>
      <p:ext uri="{BB962C8B-B14F-4D97-AF65-F5344CB8AC3E}">
        <p14:creationId xmlns:p14="http://schemas.microsoft.com/office/powerpoint/2010/main" val="7528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534" y="3718438"/>
            <a:ext cx="8490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3200"/>
              <a:t>(has_cs2030 || has_cs2113) &amp;&amp; has_cs2040c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1779524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entium book basic" charset="0"/>
              </a:rPr>
              <a:t>Negate the following logical expression, then apply De Morgan's Law to simplify the resulting expression.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7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10.1 (c)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24459" y="2770749"/>
            <a:ext cx="8319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800" dirty="0"/>
              <a:t>!((has_cs2030 || has_cs2113) &amp;&amp; has_cs2040c) </a:t>
            </a:r>
            <a:endParaRPr lang="hr-HR" sz="2800" dirty="0" smtClean="0"/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!(has_cs2030 || has_cs2113) || !has_cs2040c </a:t>
            </a:r>
            <a:endParaRPr lang="hr-HR" sz="2800" dirty="0" smtClean="0"/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!(has_cs2030 || has_cs2113) || !</a:t>
            </a:r>
            <a:r>
              <a:rPr lang="hr-HR" sz="2800" dirty="0" smtClean="0"/>
              <a:t>has_cs2040c</a:t>
            </a:r>
          </a:p>
          <a:p>
            <a:r>
              <a:rPr lang="hr-HR" sz="2800" dirty="0" smtClean="0">
                <a:sym typeface="Wingdings"/>
              </a:rPr>
              <a:t></a:t>
            </a:r>
            <a:r>
              <a:rPr lang="hr-HR" sz="2800" dirty="0"/>
              <a:t> (!has_cs2030 &amp;&amp; !has_cs2113) || !has_cs2040c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20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Pre-mid recap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10.1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10.2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11.3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0054" y="2303585"/>
            <a:ext cx="347882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Problem 12.1</a:t>
            </a: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Review: AS01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55429" y="1330623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</a:t>
            </a:r>
            <a:r>
              <a:rPr lang="en-US" dirty="0" smtClean="0">
                <a:solidFill>
                  <a:srgbClr val="999999"/>
                </a:solidFill>
              </a:rPr>
              <a:t>??? }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??? }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55429" y="1330623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??? }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55428" y="1360603"/>
            <a:ext cx="57637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>
                <a:solidFill>
                  <a:srgbClr val="999999"/>
                </a:solidFill>
              </a:rPr>
              <a:t>// score is never 4! So we always execute the false block. </a:t>
            </a:r>
            <a:r>
              <a:rPr lang="en-US" dirty="0">
                <a:solidFill>
                  <a:srgbClr val="999999"/>
                </a:solidFill>
              </a:rPr>
              <a:t>// { score == 20 || score == 10 </a:t>
            </a:r>
            <a:r>
              <a:rPr lang="en-US" dirty="0" smtClean="0">
                <a:solidFill>
                  <a:srgbClr val="999999"/>
                </a:solidFill>
              </a:rPr>
              <a:t>}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</a:t>
            </a:r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0753" y="1225689"/>
            <a:ext cx="62434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E61A2"/>
                </a:solidFill>
              </a:rPr>
              <a:t>long</a:t>
            </a:r>
            <a:r>
              <a:rPr lang="en-US" dirty="0"/>
              <a:t> score 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(something)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>
                <a:solidFill>
                  <a:srgbClr val="999999"/>
                </a:solidFill>
              </a:rPr>
              <a:t>// { score == 10 || score == 0 }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== </a:t>
            </a:r>
            <a:r>
              <a:rPr lang="en-US" dirty="0">
                <a:solidFill>
                  <a:srgbClr val="E74C3C"/>
                </a:solidFill>
              </a:rPr>
              <a:t>4</a:t>
            </a:r>
            <a:r>
              <a:rPr lang="en-US" dirty="0"/>
              <a:t>)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= </a:t>
            </a:r>
            <a:r>
              <a:rPr lang="en-US" dirty="0">
                <a:solidFill>
                  <a:srgbClr val="E74C3C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score </a:t>
            </a:r>
            <a:r>
              <a:rPr lang="en-US" dirty="0"/>
              <a:t>+=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/>
              <a:t>} </a:t>
            </a:r>
            <a:endParaRPr lang="en-US" dirty="0" smtClean="0"/>
          </a:p>
          <a:p>
            <a:r>
              <a:rPr lang="en-US" dirty="0">
                <a:solidFill>
                  <a:srgbClr val="999999"/>
                </a:solidFill>
              </a:rPr>
              <a:t>// score is never 4! </a:t>
            </a:r>
            <a:r>
              <a:rPr lang="en-US" dirty="0">
                <a:solidFill>
                  <a:srgbClr val="999999"/>
                </a:solidFill>
              </a:rPr>
              <a:t>So we always execute the false block. </a:t>
            </a:r>
            <a:endParaRPr lang="en-US" dirty="0" smtClean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999999"/>
                </a:solidFill>
              </a:rPr>
              <a:t>// </a:t>
            </a:r>
            <a:r>
              <a:rPr lang="en-US" dirty="0">
                <a:solidFill>
                  <a:srgbClr val="999999"/>
                </a:solidFill>
              </a:rPr>
              <a:t>{ score == 20 || score == 10 </a:t>
            </a:r>
            <a:r>
              <a:rPr lang="en-US" dirty="0" smtClean="0">
                <a:solidFill>
                  <a:srgbClr val="999999"/>
                </a:solidFill>
              </a:rPr>
              <a:t>}</a:t>
            </a:r>
          </a:p>
          <a:p>
            <a:r>
              <a:rPr lang="en-US" dirty="0">
                <a:solidFill>
                  <a:srgbClr val="999999"/>
                </a:solidFill>
              </a:rPr>
              <a:t>// Now, score is always &gt;= 10, and "ok" will always be printed. </a:t>
            </a:r>
            <a:endParaRPr lang="en-US" dirty="0">
              <a:solidFill>
                <a:srgbClr val="999999"/>
              </a:solidFill>
            </a:endParaRPr>
          </a:p>
          <a:p>
            <a:r>
              <a:rPr lang="en-US" dirty="0" smtClean="0">
                <a:solidFill>
                  <a:srgbClr val="3B78E7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(score &gt;= </a:t>
            </a:r>
            <a:r>
              <a:rPr lang="en-US" dirty="0">
                <a:solidFill>
                  <a:srgbClr val="E74C3C"/>
                </a:solidFill>
              </a:rPr>
              <a:t>10</a:t>
            </a:r>
            <a:r>
              <a:rPr lang="en-US" dirty="0"/>
              <a:t>) { </a:t>
            </a:r>
            <a:r>
              <a:rPr lang="en-US" dirty="0" smtClean="0"/>
              <a:t>      </a:t>
            </a:r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"ok"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>
                <a:solidFill>
                  <a:srgbClr val="3B78E7"/>
                </a:solidFill>
              </a:rPr>
              <a:t>else</a:t>
            </a:r>
            <a:r>
              <a:rPr lang="en-US" dirty="0"/>
              <a:t> {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D904F"/>
                </a:solidFill>
              </a:rPr>
              <a:t>"failed"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1364" y="1798102"/>
            <a:ext cx="66781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E61A2"/>
                </a:solidFill>
              </a:rPr>
              <a:t>long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2185B"/>
                </a:solidFill>
              </a:rPr>
              <a:t>factorial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3E61A2"/>
                </a:solidFill>
              </a:rPr>
              <a:t>long</a:t>
            </a:r>
            <a:r>
              <a:rPr lang="en-US" sz="3200" dirty="0"/>
              <a:t> n) { </a:t>
            </a:r>
            <a:endParaRPr lang="en-US" sz="3200" dirty="0" smtClean="0"/>
          </a:p>
          <a:p>
            <a:r>
              <a:rPr lang="en-US" sz="3200" dirty="0">
                <a:solidFill>
                  <a:srgbClr val="3E61A2"/>
                </a:solidFill>
              </a:rPr>
              <a:t> </a:t>
            </a:r>
            <a:r>
              <a:rPr lang="en-US" sz="3200" dirty="0" smtClean="0">
                <a:solidFill>
                  <a:srgbClr val="3E61A2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 err="1"/>
              <a:t>i</a:t>
            </a:r>
            <a:r>
              <a:rPr lang="en-US" sz="3200" dirty="0"/>
              <a:t> = n - </a:t>
            </a:r>
            <a:r>
              <a:rPr lang="en-US" sz="3200" dirty="0">
                <a:solidFill>
                  <a:srgbClr val="E74C3C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>
                <a:solidFill>
                  <a:srgbClr val="3E61A2"/>
                </a:solidFill>
              </a:rPr>
              <a:t> </a:t>
            </a:r>
            <a:r>
              <a:rPr lang="en-US" sz="3200" dirty="0" smtClean="0">
                <a:solidFill>
                  <a:srgbClr val="3E61A2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>
                <a:solidFill>
                  <a:srgbClr val="3B78E7"/>
                </a:solidFill>
              </a:rPr>
              <a:t> </a:t>
            </a:r>
            <a:r>
              <a:rPr lang="en-US" sz="3200" dirty="0" smtClean="0">
                <a:solidFill>
                  <a:srgbClr val="3B78E7"/>
                </a:solidFill>
              </a:rPr>
              <a:t> for</a:t>
            </a:r>
            <a:r>
              <a:rPr lang="en-US" sz="3200" dirty="0" smtClean="0"/>
              <a:t> </a:t>
            </a:r>
            <a:r>
              <a:rPr lang="en-US" sz="3200" dirty="0"/>
              <a:t>(product = n; </a:t>
            </a:r>
            <a:r>
              <a:rPr lang="en-US" sz="3200" dirty="0" err="1"/>
              <a:t>i</a:t>
            </a:r>
            <a:r>
              <a:rPr lang="en-US" sz="3200" dirty="0"/>
              <a:t> &gt;= </a:t>
            </a:r>
            <a:r>
              <a:rPr lang="en-US" sz="3200" dirty="0">
                <a:solidFill>
                  <a:srgbClr val="E74C3C"/>
                </a:solidFill>
              </a:rPr>
              <a:t>2</a:t>
            </a:r>
            <a:r>
              <a:rPr lang="en-US" sz="3200" dirty="0"/>
              <a:t>; product *= </a:t>
            </a:r>
            <a:r>
              <a:rPr lang="en-US" sz="3200" dirty="0" err="1"/>
              <a:t>i</a:t>
            </a:r>
            <a:r>
              <a:rPr lang="en-US" sz="3200" dirty="0" smtClean="0"/>
              <a:t>)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{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/>
              <a:t>-= </a:t>
            </a:r>
            <a:r>
              <a:rPr lang="en-US" sz="3200" dirty="0">
                <a:solidFill>
                  <a:srgbClr val="E74C3C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 smtClean="0"/>
              <a:t>  } </a:t>
            </a:r>
          </a:p>
          <a:p>
            <a:r>
              <a:rPr lang="en-US" sz="3200" dirty="0">
                <a:solidFill>
                  <a:srgbClr val="3B78E7"/>
                </a:solidFill>
              </a:rPr>
              <a:t> </a:t>
            </a:r>
            <a:r>
              <a:rPr lang="en-US" sz="3200" dirty="0" smtClean="0">
                <a:solidFill>
                  <a:srgbClr val="3B78E7"/>
                </a:solidFill>
              </a:rPr>
              <a:t> return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 smtClean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17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8838" y="2444412"/>
            <a:ext cx="4277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2185B"/>
                </a:solidFill>
              </a:rPr>
              <a:t>factorial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3E61A2"/>
                </a:solidFill>
              </a:rPr>
              <a:t>long</a:t>
            </a:r>
            <a:r>
              <a:rPr lang="en-US" sz="2000" dirty="0"/>
              <a:t> n) { </a:t>
            </a:r>
            <a:endParaRPr lang="en-US" sz="2000" dirty="0" smtClean="0"/>
          </a:p>
          <a:p>
            <a:r>
              <a:rPr lang="en-US" sz="2000" dirty="0">
                <a:solidFill>
                  <a:srgbClr val="3E61A2"/>
                </a:solidFill>
              </a:rPr>
              <a:t> </a:t>
            </a:r>
            <a:r>
              <a:rPr lang="en-US" sz="2000" dirty="0" smtClean="0">
                <a:solidFill>
                  <a:srgbClr val="3E61A2"/>
                </a:solidFill>
              </a:rPr>
              <a:t> long</a:t>
            </a:r>
            <a:r>
              <a:rPr lang="en-US" sz="2000" dirty="0" smtClean="0"/>
              <a:t> </a:t>
            </a:r>
            <a:r>
              <a:rPr lang="en-US" sz="2000" dirty="0" err="1"/>
              <a:t>i</a:t>
            </a:r>
            <a:r>
              <a:rPr lang="en-US" sz="2000" dirty="0"/>
              <a:t> = n -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; </a:t>
            </a:r>
            <a:endParaRPr lang="en-US" sz="2000" dirty="0" smtClean="0"/>
          </a:p>
          <a:p>
            <a:r>
              <a:rPr lang="en-US" sz="2000" dirty="0">
                <a:solidFill>
                  <a:srgbClr val="3E61A2"/>
                </a:solidFill>
              </a:rPr>
              <a:t> </a:t>
            </a:r>
            <a:r>
              <a:rPr lang="en-US" sz="2000" dirty="0" smtClean="0">
                <a:solidFill>
                  <a:srgbClr val="3E61A2"/>
                </a:solidFill>
              </a:rPr>
              <a:t> long</a:t>
            </a:r>
            <a:r>
              <a:rPr lang="en-US" sz="2000" dirty="0" smtClean="0"/>
              <a:t> </a:t>
            </a:r>
            <a:r>
              <a:rPr lang="en-US" sz="2000" dirty="0"/>
              <a:t>product; </a:t>
            </a:r>
            <a:endParaRPr lang="en-US" sz="2000" dirty="0" smtClean="0"/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for</a:t>
            </a:r>
            <a:r>
              <a:rPr lang="en-US" sz="2000" dirty="0" smtClean="0"/>
              <a:t> </a:t>
            </a:r>
            <a:r>
              <a:rPr lang="en-US" sz="2000" dirty="0"/>
              <a:t>(product = n; </a:t>
            </a:r>
            <a:r>
              <a:rPr lang="en-US" sz="2000" dirty="0" err="1"/>
              <a:t>i</a:t>
            </a:r>
            <a:r>
              <a:rPr lang="en-US" sz="2000" dirty="0"/>
              <a:t> &gt;= </a:t>
            </a:r>
            <a:r>
              <a:rPr lang="en-US" sz="2000" dirty="0">
                <a:solidFill>
                  <a:srgbClr val="E74C3C"/>
                </a:solidFill>
              </a:rPr>
              <a:t>2</a:t>
            </a:r>
            <a:r>
              <a:rPr lang="en-US" sz="2000" dirty="0"/>
              <a:t>; product *= </a:t>
            </a:r>
            <a:r>
              <a:rPr lang="en-US" sz="2000" dirty="0" err="1"/>
              <a:t>i</a:t>
            </a:r>
            <a:r>
              <a:rPr lang="en-US" sz="2000" dirty="0" smtClean="0"/>
              <a:t>)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{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-= </a:t>
            </a:r>
            <a:r>
              <a:rPr lang="en-US" sz="2000" dirty="0">
                <a:solidFill>
                  <a:srgbClr val="E74C3C"/>
                </a:solidFill>
              </a:rPr>
              <a:t>1</a:t>
            </a:r>
            <a:r>
              <a:rPr lang="en-US" sz="2000" dirty="0"/>
              <a:t>; </a:t>
            </a:r>
            <a:endParaRPr lang="en-US" sz="2000" dirty="0" smtClean="0"/>
          </a:p>
          <a:p>
            <a:r>
              <a:rPr lang="en-US" sz="2000" dirty="0" smtClean="0"/>
              <a:t>  } </a:t>
            </a:r>
          </a:p>
          <a:p>
            <a:r>
              <a:rPr lang="en-US" sz="2000" dirty="0">
                <a:solidFill>
                  <a:srgbClr val="3B78E7"/>
                </a:solidFill>
              </a:rPr>
              <a:t> </a:t>
            </a:r>
            <a:r>
              <a:rPr lang="en-US" sz="2000" dirty="0" smtClean="0">
                <a:solidFill>
                  <a:srgbClr val="3B78E7"/>
                </a:solidFill>
              </a:rPr>
              <a:t> return</a:t>
            </a:r>
            <a:r>
              <a:rPr lang="en-US" sz="2000" dirty="0" smtClean="0"/>
              <a:t> </a:t>
            </a:r>
            <a:r>
              <a:rPr lang="en-US" sz="2000" dirty="0"/>
              <a:t>product; </a:t>
            </a:r>
            <a:endParaRPr lang="en-US" sz="2000" dirty="0" smtClean="0"/>
          </a:p>
          <a:p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201587" y="2217686"/>
            <a:ext cx="39424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actorial(4)</a:t>
            </a:r>
          </a:p>
          <a:p>
            <a:endParaRPr lang="en-US" sz="2000" dirty="0"/>
          </a:p>
          <a:p>
            <a:r>
              <a:rPr lang="en-US" sz="2000" dirty="0" smtClean="0"/>
              <a:t>1.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= 3; </a:t>
            </a:r>
            <a:r>
              <a:rPr lang="mr-IN" sz="2000" dirty="0" err="1" smtClean="0"/>
              <a:t>product</a:t>
            </a:r>
            <a:r>
              <a:rPr lang="en-US" sz="2000" dirty="0" smtClean="0"/>
              <a:t> </a:t>
            </a:r>
            <a:r>
              <a:rPr lang="mr-IN" sz="2000" dirty="0" smtClean="0"/>
              <a:t>=</a:t>
            </a:r>
            <a:r>
              <a:rPr lang="en-US" sz="2000" dirty="0" smtClean="0"/>
              <a:t> 4</a:t>
            </a:r>
            <a:r>
              <a:rPr lang="mr-IN" sz="2000" dirty="0" smtClean="0"/>
              <a:t>; </a:t>
            </a:r>
            <a:r>
              <a:rPr lang="mr-IN" sz="2000" dirty="0"/>
              <a:t>(</a:t>
            </a:r>
            <a:r>
              <a:rPr lang="mr-IN" sz="2000" dirty="0" err="1"/>
              <a:t>initialization</a:t>
            </a:r>
            <a:r>
              <a:rPr lang="mr-IN" sz="2000" dirty="0"/>
              <a:t>)</a:t>
            </a:r>
          </a:p>
          <a:p>
            <a:r>
              <a:rPr lang="en-US" sz="2000" dirty="0" smtClean="0"/>
              <a:t>2.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-= 1; (</a:t>
            </a:r>
            <a:r>
              <a:rPr lang="mr-IN" sz="2000" dirty="0" err="1"/>
              <a:t>i</a:t>
            </a:r>
            <a:r>
              <a:rPr lang="mr-IN" sz="2000" dirty="0"/>
              <a:t> = </a:t>
            </a:r>
            <a:r>
              <a:rPr lang="mr-IN" sz="2000" dirty="0" smtClean="0"/>
              <a:t>2)</a:t>
            </a:r>
            <a:endParaRPr lang="en-US" sz="2000" dirty="0"/>
          </a:p>
          <a:p>
            <a:r>
              <a:rPr lang="en-US" sz="2000" dirty="0" smtClean="0"/>
              <a:t>3. </a:t>
            </a:r>
            <a:r>
              <a:rPr lang="mr-IN" sz="2000" dirty="0" err="1" smtClean="0"/>
              <a:t>product</a:t>
            </a:r>
            <a:r>
              <a:rPr lang="mr-IN" sz="2000" dirty="0" smtClean="0"/>
              <a:t> </a:t>
            </a:r>
            <a:r>
              <a:rPr lang="mr-IN" sz="2000" dirty="0"/>
              <a:t>*= </a:t>
            </a:r>
            <a:r>
              <a:rPr lang="mr-IN" sz="2000" dirty="0" err="1"/>
              <a:t>i</a:t>
            </a:r>
            <a:r>
              <a:rPr lang="mr-IN" sz="2000" dirty="0"/>
              <a:t>; </a:t>
            </a:r>
            <a:endParaRPr lang="en-US" sz="2000" dirty="0" smtClean="0"/>
          </a:p>
          <a:p>
            <a:r>
              <a:rPr lang="mr-IN" sz="2000" dirty="0" smtClean="0"/>
              <a:t>(</a:t>
            </a:r>
            <a:r>
              <a:rPr lang="mr-IN" sz="2000" dirty="0" err="1"/>
              <a:t>product</a:t>
            </a:r>
            <a:r>
              <a:rPr lang="mr-IN" sz="2000" dirty="0"/>
              <a:t> </a:t>
            </a:r>
            <a:r>
              <a:rPr lang="mr-IN" sz="2000" dirty="0" err="1"/>
              <a:t>becomes</a:t>
            </a:r>
            <a:r>
              <a:rPr lang="mr-IN" sz="2000" dirty="0"/>
              <a:t> 8</a:t>
            </a:r>
            <a:r>
              <a:rPr lang="mr-IN" sz="2000" dirty="0" smtClean="0"/>
              <a:t>)</a:t>
            </a:r>
            <a:endParaRPr lang="en-US" sz="2000" dirty="0" smtClean="0"/>
          </a:p>
          <a:p>
            <a:r>
              <a:rPr lang="en-US" sz="2000" dirty="0"/>
              <a:t>4</a:t>
            </a:r>
            <a:r>
              <a:rPr lang="en-US" sz="2000" dirty="0" smtClean="0"/>
              <a:t>.</a:t>
            </a:r>
            <a:r>
              <a:rPr lang="mr-IN" sz="2000" dirty="0" smtClean="0"/>
              <a:t>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&gt;= 2? (</a:t>
            </a:r>
            <a:r>
              <a:rPr lang="mr-IN" sz="2000" dirty="0" err="1"/>
              <a:t>yes</a:t>
            </a:r>
            <a:r>
              <a:rPr lang="mr-IN" sz="2000" dirty="0"/>
              <a:t>)</a:t>
            </a:r>
          </a:p>
          <a:p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-= 1; (</a:t>
            </a:r>
            <a:r>
              <a:rPr lang="mr-IN" sz="2000" dirty="0" err="1"/>
              <a:t>i</a:t>
            </a:r>
            <a:r>
              <a:rPr lang="mr-IN" sz="2000" dirty="0"/>
              <a:t> == 1)</a:t>
            </a:r>
          </a:p>
          <a:p>
            <a:r>
              <a:rPr lang="en-US" sz="2000" dirty="0" smtClean="0"/>
              <a:t>6. </a:t>
            </a:r>
            <a:r>
              <a:rPr lang="mr-IN" sz="2000" dirty="0" err="1" smtClean="0"/>
              <a:t>product</a:t>
            </a:r>
            <a:r>
              <a:rPr lang="mr-IN" sz="2000" dirty="0" smtClean="0"/>
              <a:t> </a:t>
            </a:r>
            <a:r>
              <a:rPr lang="mr-IN" sz="2000" dirty="0"/>
              <a:t>*= </a:t>
            </a:r>
            <a:r>
              <a:rPr lang="mr-IN" sz="2000" dirty="0" err="1"/>
              <a:t>i</a:t>
            </a:r>
            <a:r>
              <a:rPr lang="mr-IN" sz="2000" dirty="0"/>
              <a:t>; </a:t>
            </a:r>
            <a:endParaRPr lang="en-US" sz="2000" dirty="0" smtClean="0"/>
          </a:p>
          <a:p>
            <a:r>
              <a:rPr lang="mr-IN" sz="2000" dirty="0" smtClean="0"/>
              <a:t>(</a:t>
            </a:r>
            <a:r>
              <a:rPr lang="mr-IN" sz="2000" dirty="0" err="1"/>
              <a:t>product</a:t>
            </a:r>
            <a:r>
              <a:rPr lang="mr-IN" sz="2000" dirty="0"/>
              <a:t> </a:t>
            </a:r>
            <a:r>
              <a:rPr lang="mr-IN" sz="2000" dirty="0" err="1"/>
              <a:t>becomes</a:t>
            </a:r>
            <a:r>
              <a:rPr lang="mr-IN" sz="2000" dirty="0"/>
              <a:t> 8).</a:t>
            </a:r>
          </a:p>
          <a:p>
            <a:r>
              <a:rPr lang="en-US" sz="2000" dirty="0" smtClean="0"/>
              <a:t>7. </a:t>
            </a:r>
            <a:r>
              <a:rPr lang="mr-IN" sz="2000" dirty="0" err="1" smtClean="0"/>
              <a:t>i</a:t>
            </a:r>
            <a:r>
              <a:rPr lang="mr-IN" sz="2000" dirty="0" smtClean="0"/>
              <a:t> </a:t>
            </a:r>
            <a:r>
              <a:rPr lang="mr-IN" sz="2000" dirty="0"/>
              <a:t>&gt;= 2? (</a:t>
            </a:r>
            <a:r>
              <a:rPr lang="mr-IN" sz="2000" dirty="0" err="1"/>
              <a:t>no</a:t>
            </a:r>
            <a:r>
              <a:rPr lang="mr-IN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46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344" y="1738142"/>
            <a:ext cx="7067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73A49"/>
                </a:solidFill>
              </a:rPr>
              <a:t>long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6F42C1"/>
                </a:solidFill>
              </a:rPr>
              <a:t>factorial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D73A49"/>
                </a:solidFill>
              </a:rPr>
              <a:t>long</a:t>
            </a:r>
            <a:r>
              <a:rPr lang="en-US" sz="3200" dirty="0"/>
              <a:t> n) {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</a:t>
            </a:r>
            <a:r>
              <a:rPr lang="en-US" sz="3200" dirty="0" err="1" smtClean="0">
                <a:solidFill>
                  <a:srgbClr val="D73A49"/>
                </a:solidFill>
              </a:rPr>
              <a:t>int</a:t>
            </a:r>
            <a:r>
              <a:rPr lang="en-US" sz="3200" dirty="0" smtClean="0"/>
              <a:t> </a:t>
            </a:r>
            <a:r>
              <a:rPr lang="en-US" sz="3200" dirty="0" err="1"/>
              <a:t>i</a:t>
            </a:r>
            <a:r>
              <a:rPr lang="en-US" sz="3200" dirty="0"/>
              <a:t> = n+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long</a:t>
            </a:r>
            <a:r>
              <a:rPr lang="en-US" sz="3200" dirty="0" smtClean="0"/>
              <a:t> </a:t>
            </a:r>
            <a:r>
              <a:rPr lang="en-US" sz="3200" dirty="0"/>
              <a:t>product; </a:t>
            </a:r>
            <a:endParaRPr lang="en-US" sz="3200" dirty="0" smtClean="0"/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for</a:t>
            </a:r>
            <a:r>
              <a:rPr lang="en-US" sz="3200" dirty="0" smtClean="0"/>
              <a:t> </a:t>
            </a:r>
            <a:r>
              <a:rPr lang="en-US" sz="3200" dirty="0"/>
              <a:t>(product 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&gt;= </a:t>
            </a:r>
            <a:r>
              <a:rPr lang="en-US" sz="3200" dirty="0">
                <a:solidFill>
                  <a:srgbClr val="005CC5"/>
                </a:solidFill>
              </a:rPr>
              <a:t>2</a:t>
            </a:r>
            <a:r>
              <a:rPr lang="en-US" sz="3200" dirty="0"/>
              <a:t>; product *= </a:t>
            </a:r>
            <a:r>
              <a:rPr lang="en-US" sz="3200" dirty="0" err="1"/>
              <a:t>i</a:t>
            </a:r>
            <a:r>
              <a:rPr lang="en-US" sz="3200" dirty="0"/>
              <a:t>)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{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/>
              <a:t>-=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} </a:t>
            </a:r>
          </a:p>
          <a:p>
            <a:r>
              <a:rPr lang="en-US" sz="3200" dirty="0">
                <a:solidFill>
                  <a:srgbClr val="D73A49"/>
                </a:solidFill>
              </a:rPr>
              <a:t> </a:t>
            </a:r>
            <a:r>
              <a:rPr lang="en-US" sz="3200" dirty="0" smtClean="0">
                <a:solidFill>
                  <a:srgbClr val="D73A49"/>
                </a:solidFill>
              </a:rPr>
              <a:t> return</a:t>
            </a:r>
            <a:r>
              <a:rPr lang="en-US" sz="3200" dirty="0" smtClean="0"/>
              <a:t> </a:t>
            </a:r>
            <a:r>
              <a:rPr lang="en-US" sz="3200" dirty="0"/>
              <a:t>product</a:t>
            </a:r>
            <a:r>
              <a:rPr lang="en-US" sz="3200" dirty="0" smtClean="0"/>
              <a:t>;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99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(a)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79524"/>
            <a:ext cx="7200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ntium book basic" charset="0"/>
              </a:rPr>
              <a:t>Rewrite the "Guess A Number" program so that it shows the user the number of guesses made before the correct guess is entered.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03306" y="2979217"/>
            <a:ext cx="6126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guess</a:t>
            </a:r>
            <a:r>
              <a:rPr lang="en-US" sz="2400"/>
              <a:t>; </a:t>
            </a:r>
            <a:endParaRPr lang="en-US" sz="240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do</a:t>
            </a:r>
            <a:r>
              <a:rPr lang="en-US" sz="2400" dirty="0" smtClean="0"/>
              <a:t> </a:t>
            </a:r>
            <a:r>
              <a:rPr lang="en-US" sz="2400" dirty="0"/>
              <a:t>{ </a:t>
            </a:r>
            <a:endParaRPr lang="en-US" sz="2400" dirty="0" smtClean="0"/>
          </a:p>
          <a:p>
            <a:r>
              <a:rPr lang="en-US" sz="2400" dirty="0" smtClean="0"/>
              <a:t>  guess </a:t>
            </a:r>
            <a:r>
              <a:rPr lang="en-US" sz="2400" dirty="0"/>
              <a:t>= cs1010_read_long</a:t>
            </a:r>
            <a:r>
              <a:rPr lang="en-US" sz="2400" dirty="0" smtClean="0"/>
              <a:t>();</a:t>
            </a:r>
          </a:p>
          <a:p>
            <a:r>
              <a:rPr lang="en-US" sz="2400" dirty="0" smtClean="0">
                <a:solidFill>
                  <a:srgbClr val="3B78E7"/>
                </a:solidFill>
              </a:rPr>
              <a:t>  if</a:t>
            </a:r>
            <a:r>
              <a:rPr lang="en-US" sz="2400" dirty="0" smtClean="0"/>
              <a:t> </a:t>
            </a:r>
            <a:r>
              <a:rPr lang="en-US" sz="2400" dirty="0"/>
              <a:t>(guess &gt; answer) { </a:t>
            </a:r>
            <a:r>
              <a:rPr lang="en-US" sz="2400" dirty="0" smtClean="0"/>
              <a:t>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high"</a:t>
            </a:r>
            <a:r>
              <a:rPr lang="en-US" sz="2400" dirty="0"/>
              <a:t>); </a:t>
            </a:r>
          </a:p>
          <a:p>
            <a:r>
              <a:rPr lang="en-US" sz="2400" dirty="0" smtClean="0"/>
              <a:t>  } </a:t>
            </a:r>
            <a:r>
              <a:rPr lang="en-US" sz="2400" dirty="0">
                <a:solidFill>
                  <a:srgbClr val="3B78E7"/>
                </a:solidFill>
              </a:rPr>
              <a:t>else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B78E7"/>
                </a:solidFill>
              </a:rPr>
              <a:t>if</a:t>
            </a:r>
            <a:r>
              <a:rPr lang="en-US" sz="2400" dirty="0"/>
              <a:t> (guess &lt; answer) {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low"</a:t>
            </a:r>
            <a:r>
              <a:rPr lang="en-US" sz="2400" dirty="0"/>
              <a:t>);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} </a:t>
            </a:r>
          </a:p>
          <a:p>
            <a:r>
              <a:rPr lang="en-US" sz="2400" dirty="0" smtClean="0"/>
              <a:t>} </a:t>
            </a:r>
            <a:r>
              <a:rPr lang="en-US" sz="2400" dirty="0">
                <a:solidFill>
                  <a:srgbClr val="3B78E7"/>
                </a:solidFill>
              </a:rPr>
              <a:t>while</a:t>
            </a:r>
            <a:r>
              <a:rPr lang="en-US" sz="2400" dirty="0"/>
              <a:t> (guess != answer); 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"you got it. congrats!"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609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11.2 (a)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3397" y="1678821"/>
            <a:ext cx="598107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73A49"/>
                </a:solidFill>
              </a:rPr>
              <a:t>long</a:t>
            </a:r>
            <a:r>
              <a:rPr lang="en-US" sz="2800" dirty="0"/>
              <a:t> count = </a:t>
            </a:r>
            <a:r>
              <a:rPr lang="en-US" sz="2800" dirty="0">
                <a:solidFill>
                  <a:srgbClr val="005CC5"/>
                </a:solidFill>
              </a:rPr>
              <a:t>0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do</a:t>
            </a:r>
            <a:r>
              <a:rPr lang="en-US" sz="2800" dirty="0" smtClean="0"/>
              <a:t> 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cs1010_println_long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count);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guess </a:t>
            </a:r>
            <a:r>
              <a:rPr lang="en-US" sz="2800" dirty="0"/>
              <a:t>= </a:t>
            </a:r>
            <a:r>
              <a:rPr lang="en-US" sz="2800" dirty="0">
                <a:solidFill>
                  <a:srgbClr val="005CC5"/>
                </a:solidFill>
              </a:rPr>
              <a:t>cs1010_read_long</a:t>
            </a:r>
            <a:r>
              <a:rPr lang="en-US" sz="2800" dirty="0" smtClean="0"/>
              <a:t>();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005CC5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if</a:t>
            </a:r>
            <a:r>
              <a:rPr lang="en-US" sz="2800" dirty="0" smtClean="0"/>
              <a:t> </a:t>
            </a:r>
            <a:r>
              <a:rPr lang="en-US" sz="2800" dirty="0"/>
              <a:t>(guess &gt; answer) { </a:t>
            </a:r>
            <a:r>
              <a:rPr lang="en-US" sz="2800" dirty="0" smtClean="0"/>
              <a:t> </a:t>
            </a:r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high"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  <a:r>
              <a:rPr lang="en-US" sz="2800" dirty="0">
                <a:solidFill>
                  <a:srgbClr val="D73A49"/>
                </a:solidFill>
              </a:rPr>
              <a:t>else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D73A49"/>
                </a:solidFill>
              </a:rPr>
              <a:t>if</a:t>
            </a:r>
            <a:r>
              <a:rPr lang="en-US" sz="2800" dirty="0"/>
              <a:t> (guess &lt; answer) { </a:t>
            </a:r>
            <a:r>
              <a:rPr lang="en-US" sz="2800" dirty="0" smtClean="0"/>
              <a:t>   </a:t>
            </a:r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low"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</a:p>
          <a:p>
            <a:r>
              <a:rPr lang="en-US" sz="2800" dirty="0" smtClean="0"/>
              <a:t>} </a:t>
            </a:r>
            <a:r>
              <a:rPr lang="en-US" sz="2800" dirty="0">
                <a:solidFill>
                  <a:srgbClr val="D73A49"/>
                </a:solidFill>
              </a:rPr>
              <a:t>while</a:t>
            </a:r>
            <a:r>
              <a:rPr lang="en-US" sz="2800" dirty="0"/>
              <a:t> (guess != answer</a:t>
            </a:r>
            <a:r>
              <a:rPr lang="en-US" sz="2800" dirty="0" smtClean="0"/>
              <a:t>);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72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(b)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79524"/>
            <a:ext cx="7770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Rewrite </a:t>
            </a:r>
            <a:r>
              <a:rPr lang="en-US" sz="2400" dirty="0"/>
              <a:t>the "Guess A Number" program with a while loop.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103306" y="2559493"/>
            <a:ext cx="6126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guess</a:t>
            </a:r>
            <a:r>
              <a:rPr lang="en-US" sz="2400"/>
              <a:t>; </a:t>
            </a:r>
            <a:endParaRPr lang="en-US" sz="240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do</a:t>
            </a:r>
            <a:r>
              <a:rPr lang="en-US" sz="2400" dirty="0" smtClean="0"/>
              <a:t> </a:t>
            </a:r>
            <a:r>
              <a:rPr lang="en-US" sz="2400" dirty="0"/>
              <a:t>{ </a:t>
            </a:r>
            <a:endParaRPr lang="en-US" sz="2400" dirty="0" smtClean="0"/>
          </a:p>
          <a:p>
            <a:r>
              <a:rPr lang="en-US" sz="2400" dirty="0" smtClean="0"/>
              <a:t>  guess </a:t>
            </a:r>
            <a:r>
              <a:rPr lang="en-US" sz="2400" dirty="0"/>
              <a:t>= cs1010_read_long</a:t>
            </a:r>
            <a:r>
              <a:rPr lang="en-US" sz="2400" dirty="0" smtClean="0"/>
              <a:t>();</a:t>
            </a:r>
          </a:p>
          <a:p>
            <a:r>
              <a:rPr lang="en-US" sz="2400" dirty="0" smtClean="0">
                <a:solidFill>
                  <a:srgbClr val="3B78E7"/>
                </a:solidFill>
              </a:rPr>
              <a:t>  if</a:t>
            </a:r>
            <a:r>
              <a:rPr lang="en-US" sz="2400" dirty="0" smtClean="0"/>
              <a:t> </a:t>
            </a:r>
            <a:r>
              <a:rPr lang="en-US" sz="2400" dirty="0"/>
              <a:t>(guess &gt; answer) { </a:t>
            </a:r>
            <a:r>
              <a:rPr lang="en-US" sz="2400" dirty="0" smtClean="0"/>
              <a:t>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high"</a:t>
            </a:r>
            <a:r>
              <a:rPr lang="en-US" sz="2400" dirty="0"/>
              <a:t>); </a:t>
            </a:r>
          </a:p>
          <a:p>
            <a:r>
              <a:rPr lang="en-US" sz="2400" dirty="0" smtClean="0"/>
              <a:t>  } </a:t>
            </a:r>
            <a:r>
              <a:rPr lang="en-US" sz="2400" dirty="0">
                <a:solidFill>
                  <a:srgbClr val="3B78E7"/>
                </a:solidFill>
              </a:rPr>
              <a:t>else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B78E7"/>
                </a:solidFill>
              </a:rPr>
              <a:t>if</a:t>
            </a:r>
            <a:r>
              <a:rPr lang="en-US" sz="2400" dirty="0"/>
              <a:t> (guess &lt; answer) {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"too low"</a:t>
            </a:r>
            <a:r>
              <a:rPr lang="en-US" sz="2400" dirty="0"/>
              <a:t>);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} </a:t>
            </a:r>
          </a:p>
          <a:p>
            <a:r>
              <a:rPr lang="en-US" sz="2400" dirty="0" smtClean="0"/>
              <a:t>} </a:t>
            </a:r>
            <a:r>
              <a:rPr lang="en-US" sz="2400" dirty="0">
                <a:solidFill>
                  <a:srgbClr val="3B78E7"/>
                </a:solidFill>
              </a:rPr>
              <a:t>while</a:t>
            </a:r>
            <a:r>
              <a:rPr lang="en-US" sz="2400" dirty="0"/>
              <a:t> (guess != answer); 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cs1010_println_string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D904F"/>
                </a:solidFill>
              </a:rPr>
              <a:t>"you got it. congrats!"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12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23" y="2291622"/>
            <a:ext cx="3882452" cy="21838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6275" y="4938223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444444"/>
                </a:solidFill>
              </a:rPr>
              <a:t>https://</a:t>
            </a:r>
            <a:r>
              <a:rPr lang="en-US" sz="3600" dirty="0" err="1">
                <a:solidFill>
                  <a:srgbClr val="444444"/>
                </a:solidFill>
              </a:rPr>
              <a:t>bit.ly</a:t>
            </a:r>
            <a:r>
              <a:rPr lang="en-US" sz="3600" dirty="0">
                <a:solidFill>
                  <a:srgbClr val="444444"/>
                </a:solidFill>
              </a:rPr>
              <a:t>/2NhIh8P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80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0754" y="1907900"/>
            <a:ext cx="52690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guess </a:t>
            </a:r>
            <a:r>
              <a:rPr lang="en-US" sz="2000" dirty="0"/>
              <a:t>= cs1010_read_long();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r>
              <a:rPr lang="en-US" sz="2000" dirty="0" smtClean="0"/>
              <a:t>  </a:t>
            </a:r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</a:p>
          <a:p>
            <a:r>
              <a:rPr lang="en-US" sz="2000" dirty="0" smtClean="0">
                <a:solidFill>
                  <a:srgbClr val="D73A49"/>
                </a:solidFill>
              </a:rPr>
              <a:t>while</a:t>
            </a:r>
            <a:r>
              <a:rPr lang="en-US" sz="2000" dirty="0" smtClean="0"/>
              <a:t> </a:t>
            </a:r>
            <a:r>
              <a:rPr lang="en-US" sz="2000" dirty="0"/>
              <a:t>(guess != answer)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guess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5CC5"/>
                </a:solidFill>
              </a:rPr>
              <a:t>cs1010_read_long</a:t>
            </a:r>
            <a:r>
              <a:rPr lang="en-US" sz="2000" dirty="0"/>
              <a:t>(); </a:t>
            </a:r>
            <a:endParaRPr lang="en-US" sz="2000" dirty="0" smtClean="0"/>
          </a:p>
          <a:p>
            <a:r>
              <a:rPr lang="en-US" sz="2000" dirty="0">
                <a:solidFill>
                  <a:srgbClr val="D73A49"/>
                </a:solidFill>
              </a:rPr>
              <a:t> </a:t>
            </a:r>
            <a:r>
              <a:rPr lang="en-US" sz="2000" dirty="0" smtClean="0">
                <a:solidFill>
                  <a:srgbClr val="D73A49"/>
                </a:solidFill>
              </a:rPr>
              <a:t> 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</a:p>
          <a:p>
            <a:r>
              <a:rPr lang="en-US" sz="2000" dirty="0" smtClean="0"/>
              <a:t>}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5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0754" y="1907900"/>
            <a:ext cx="52690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guess </a:t>
            </a:r>
            <a:r>
              <a:rPr lang="en-US" sz="2000" dirty="0"/>
              <a:t>= cs1010_read_long();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D73A49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r>
              <a:rPr lang="en-US" sz="2000" dirty="0" smtClean="0"/>
              <a:t>  </a:t>
            </a:r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 smtClean="0"/>
              <a:t>} </a:t>
            </a:r>
          </a:p>
          <a:p>
            <a:r>
              <a:rPr lang="en-US" sz="2000" dirty="0" smtClean="0">
                <a:solidFill>
                  <a:srgbClr val="D73A49"/>
                </a:solidFill>
              </a:rPr>
              <a:t>while</a:t>
            </a:r>
            <a:r>
              <a:rPr lang="en-US" sz="2000" dirty="0" smtClean="0"/>
              <a:t> </a:t>
            </a:r>
            <a:r>
              <a:rPr lang="en-US" sz="2000" dirty="0"/>
              <a:t>(guess != answer)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guess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5CC5"/>
                </a:solidFill>
              </a:rPr>
              <a:t>cs1010_read_long</a:t>
            </a:r>
            <a:r>
              <a:rPr lang="en-US" sz="2000" dirty="0"/>
              <a:t>(); </a:t>
            </a:r>
            <a:endParaRPr lang="en-US" sz="2000" dirty="0" smtClean="0"/>
          </a:p>
          <a:p>
            <a:r>
              <a:rPr lang="en-US" sz="2000" dirty="0">
                <a:solidFill>
                  <a:srgbClr val="D73A49"/>
                </a:solidFill>
              </a:rPr>
              <a:t> </a:t>
            </a:r>
            <a:r>
              <a:rPr lang="en-US" sz="2000" dirty="0" smtClean="0">
                <a:solidFill>
                  <a:srgbClr val="D73A49"/>
                </a:solidFill>
              </a:rPr>
              <a:t> if</a:t>
            </a:r>
            <a:r>
              <a:rPr lang="en-US" sz="2000" dirty="0" smtClean="0"/>
              <a:t> </a:t>
            </a:r>
            <a:r>
              <a:rPr lang="en-US" sz="2000" dirty="0"/>
              <a:t>(guess &gt;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high"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  <a:r>
              <a:rPr lang="en-US" sz="2000" dirty="0">
                <a:solidFill>
                  <a:srgbClr val="D73A49"/>
                </a:solidFill>
              </a:rPr>
              <a:t>else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73A49"/>
                </a:solidFill>
              </a:rPr>
              <a:t>if</a:t>
            </a:r>
            <a:r>
              <a:rPr lang="en-US" sz="2000" dirty="0"/>
              <a:t> (guess &lt; answer) { </a:t>
            </a:r>
            <a:endParaRPr lang="en-US" sz="2000" dirty="0" smtClean="0"/>
          </a:p>
          <a:p>
            <a:r>
              <a:rPr lang="en-US" sz="2000" dirty="0">
                <a:solidFill>
                  <a:srgbClr val="005CC5"/>
                </a:solidFill>
              </a:rPr>
              <a:t> </a:t>
            </a:r>
            <a:r>
              <a:rPr lang="en-US" sz="20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32F62"/>
                </a:solidFill>
              </a:rPr>
              <a:t>"too low"</a:t>
            </a:r>
            <a:r>
              <a:rPr lang="en-US" sz="2000" dirty="0"/>
              <a:t>);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} </a:t>
            </a:r>
          </a:p>
          <a:p>
            <a:r>
              <a:rPr lang="en-US" sz="2000" dirty="0" smtClean="0"/>
              <a:t>} 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15593" y="2833141"/>
            <a:ext cx="764499" cy="29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81275" y="2447624"/>
            <a:ext cx="156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</a:t>
            </a:r>
            <a:r>
              <a:rPr lang="en-US" sz="2400" smtClean="0"/>
              <a:t>uplicated below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87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1069" y="1978623"/>
            <a:ext cx="57637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guess </a:t>
            </a:r>
            <a:r>
              <a:rPr lang="en-US" sz="2800" dirty="0"/>
              <a:t>= cs1010_read_long();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D73A49"/>
                </a:solidFill>
              </a:rPr>
              <a:t>while</a:t>
            </a:r>
            <a:r>
              <a:rPr lang="en-US" sz="2800" dirty="0" smtClean="0"/>
              <a:t> </a:t>
            </a:r>
            <a:r>
              <a:rPr lang="en-US" sz="2800" dirty="0"/>
              <a:t>(guess !=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D73A49"/>
                </a:solidFill>
              </a:rPr>
              <a:t> </a:t>
            </a:r>
            <a:r>
              <a:rPr lang="en-US" sz="2800" dirty="0" smtClean="0">
                <a:solidFill>
                  <a:srgbClr val="D73A49"/>
                </a:solidFill>
              </a:rPr>
              <a:t> if</a:t>
            </a:r>
            <a:r>
              <a:rPr lang="en-US" sz="2800" dirty="0" smtClean="0"/>
              <a:t> </a:t>
            </a:r>
            <a:r>
              <a:rPr lang="en-US" sz="2800" dirty="0"/>
              <a:t>(guess &gt;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high"</a:t>
            </a:r>
            <a:r>
              <a:rPr lang="en-US" sz="2800" dirty="0"/>
              <a:t>);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  <a:r>
              <a:rPr lang="en-US" sz="2800" dirty="0">
                <a:solidFill>
                  <a:srgbClr val="D73A49"/>
                </a:solidFill>
              </a:rPr>
              <a:t>else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D73A49"/>
                </a:solidFill>
              </a:rPr>
              <a:t>if</a:t>
            </a:r>
            <a:r>
              <a:rPr lang="en-US" sz="2800" dirty="0"/>
              <a:t> (guess &lt; answer) { </a:t>
            </a:r>
            <a:endParaRPr lang="en-US" sz="2800" dirty="0" smtClean="0"/>
          </a:p>
          <a:p>
            <a:r>
              <a:rPr lang="en-US" sz="2800" dirty="0">
                <a:solidFill>
                  <a:srgbClr val="005CC5"/>
                </a:solidFill>
              </a:rPr>
              <a:t> </a:t>
            </a:r>
            <a:r>
              <a:rPr lang="en-US" sz="2800" dirty="0" smtClean="0">
                <a:solidFill>
                  <a:srgbClr val="005CC5"/>
                </a:solidFill>
              </a:rPr>
              <a:t>   cs1010_println_string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032F62"/>
                </a:solidFill>
              </a:rPr>
              <a:t>"too low</a:t>
            </a:r>
            <a:r>
              <a:rPr lang="en-US" sz="2800" dirty="0" smtClean="0">
                <a:solidFill>
                  <a:srgbClr val="032F62"/>
                </a:solidFill>
              </a:rPr>
              <a:t>"</a:t>
            </a:r>
            <a:r>
              <a:rPr lang="en-US" sz="2800" dirty="0" smtClean="0"/>
              <a:t>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}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guess </a:t>
            </a:r>
            <a:r>
              <a:rPr lang="en-US" sz="2800" dirty="0"/>
              <a:t>= </a:t>
            </a:r>
            <a:r>
              <a:rPr lang="en-US" sz="2800" dirty="0">
                <a:solidFill>
                  <a:srgbClr val="005CC5"/>
                </a:solidFill>
              </a:rPr>
              <a:t>cs1010_read_long</a:t>
            </a:r>
            <a:r>
              <a:rPr lang="en-US" sz="2800" dirty="0"/>
              <a:t>(); </a:t>
            </a:r>
            <a:endParaRPr lang="en-US" sz="2800" dirty="0" smtClean="0"/>
          </a:p>
          <a:p>
            <a:r>
              <a:rPr lang="en-US" sz="2800" dirty="0" smtClean="0"/>
              <a:t>} 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/>
              <a:t>Problem 11.2 </a:t>
            </a:r>
            <a:r>
              <a:rPr lang="en-US" dirty="0" smtClean="0"/>
              <a:t>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Extend </a:t>
            </a:r>
            <a:r>
              <a:rPr lang="en-US" sz="2800" dirty="0"/>
              <a:t>the "Guess A Number" program so that it plays the game for five rounds with the user, and at the end, shows the user the average number of guesses over five rounds. (Hint: you should put the loop that reads the guess and prints feedback to the user into another function.)</a:t>
            </a:r>
          </a:p>
        </p:txBody>
      </p:sp>
    </p:spTree>
    <p:extLst>
      <p:ext uri="{BB962C8B-B14F-4D97-AF65-F5344CB8AC3E}">
        <p14:creationId xmlns:p14="http://schemas.microsoft.com/office/powerpoint/2010/main" val="9310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Hint: Let’s make this into a function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523032" y="2230426"/>
            <a:ext cx="58864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A49"/>
                </a:solidFill>
              </a:rPr>
              <a:t>long</a:t>
            </a:r>
            <a:r>
              <a:rPr lang="en-US" dirty="0"/>
              <a:t> </a:t>
            </a:r>
            <a:r>
              <a:rPr lang="en-US" dirty="0" err="1">
                <a:solidFill>
                  <a:srgbClr val="6F42C1"/>
                </a:solidFill>
              </a:rPr>
              <a:t>guess_a_number</a:t>
            </a:r>
            <a:r>
              <a:rPr lang="en-US" dirty="0"/>
              <a:t>() </a:t>
            </a:r>
            <a:r>
              <a:rPr lang="en-US" dirty="0" smtClean="0"/>
              <a:t>{</a:t>
            </a:r>
          </a:p>
          <a:p>
            <a:r>
              <a:rPr lang="en-US" dirty="0" smtClean="0">
                <a:solidFill>
                  <a:srgbClr val="D73A49"/>
                </a:solidFill>
              </a:rPr>
              <a:t>  long</a:t>
            </a:r>
            <a:r>
              <a:rPr lang="en-US" dirty="0" smtClean="0"/>
              <a:t> </a:t>
            </a:r>
            <a:r>
              <a:rPr lang="en-US" dirty="0"/>
              <a:t>answer = (</a:t>
            </a:r>
            <a:r>
              <a:rPr lang="en-US" dirty="0">
                <a:solidFill>
                  <a:srgbClr val="005CC5"/>
                </a:solidFill>
              </a:rPr>
              <a:t>random</a:t>
            </a:r>
            <a:r>
              <a:rPr lang="en-US" dirty="0"/>
              <a:t>() % </a:t>
            </a:r>
            <a:r>
              <a:rPr lang="en-US" dirty="0">
                <a:solidFill>
                  <a:srgbClr val="005CC5"/>
                </a:solidFill>
              </a:rPr>
              <a:t>100</a:t>
            </a:r>
            <a:r>
              <a:rPr lang="en-US" dirty="0"/>
              <a:t>) + </a:t>
            </a:r>
            <a:r>
              <a:rPr lang="en-US" dirty="0">
                <a:solidFill>
                  <a:srgbClr val="005CC5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long</a:t>
            </a:r>
            <a:r>
              <a:rPr lang="en-US" dirty="0" smtClean="0"/>
              <a:t> </a:t>
            </a:r>
            <a:r>
              <a:rPr lang="en-US" dirty="0"/>
              <a:t>guess;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long</a:t>
            </a:r>
            <a:r>
              <a:rPr lang="en-US" dirty="0" smtClean="0"/>
              <a:t> </a:t>
            </a:r>
            <a:r>
              <a:rPr lang="en-US" dirty="0"/>
              <a:t>count = </a:t>
            </a:r>
            <a:r>
              <a:rPr lang="en-US" dirty="0">
                <a:solidFill>
                  <a:srgbClr val="005CC5"/>
                </a:solidFill>
              </a:rPr>
              <a:t>0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>
                <a:solidFill>
                  <a:srgbClr val="D73A49"/>
                </a:solidFill>
              </a:rPr>
              <a:t>do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guess </a:t>
            </a:r>
            <a:r>
              <a:rPr lang="en-US" dirty="0"/>
              <a:t>= </a:t>
            </a:r>
            <a:r>
              <a:rPr lang="en-US" dirty="0">
                <a:solidFill>
                  <a:srgbClr val="005CC5"/>
                </a:solidFill>
              </a:rPr>
              <a:t>cs1010_read_long</a:t>
            </a:r>
            <a:r>
              <a:rPr lang="en-US" dirty="0"/>
              <a:t>();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count </a:t>
            </a:r>
            <a:r>
              <a:rPr lang="en-US" dirty="0"/>
              <a:t>+= </a:t>
            </a:r>
            <a:r>
              <a:rPr lang="en-US" dirty="0">
                <a:solidFill>
                  <a:srgbClr val="005CC5"/>
                </a:solidFill>
              </a:rPr>
              <a:t>1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>
                <a:solidFill>
                  <a:srgbClr val="D73A49"/>
                </a:solidFill>
              </a:rPr>
              <a:t> </a:t>
            </a:r>
            <a:r>
              <a:rPr lang="en-US" dirty="0" smtClean="0">
                <a:solidFill>
                  <a:srgbClr val="D73A49"/>
                </a:solidFill>
              </a:rPr>
              <a:t> if</a:t>
            </a:r>
            <a:r>
              <a:rPr lang="en-US" dirty="0" smtClean="0"/>
              <a:t> </a:t>
            </a:r>
            <a:r>
              <a:rPr lang="en-US" dirty="0"/>
              <a:t>(guess &gt; answer) { </a:t>
            </a:r>
            <a:endParaRPr lang="en-US" dirty="0" smtClean="0"/>
          </a:p>
          <a:p>
            <a:r>
              <a:rPr lang="en-US" dirty="0">
                <a:solidFill>
                  <a:srgbClr val="005CC5"/>
                </a:solidFill>
              </a:rPr>
              <a:t> </a:t>
            </a:r>
            <a:r>
              <a:rPr lang="en-US" dirty="0" smtClean="0">
                <a:solidFill>
                  <a:srgbClr val="005CC5"/>
                </a:solidFill>
              </a:rPr>
              <a:t>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"too high</a:t>
            </a:r>
            <a:r>
              <a:rPr lang="en-US" dirty="0" smtClean="0">
                <a:solidFill>
                  <a:srgbClr val="032F62"/>
                </a:solidFill>
              </a:rPr>
              <a:t>"</a:t>
            </a:r>
            <a:r>
              <a:rPr lang="en-US" dirty="0" smtClean="0"/>
              <a:t>);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} </a:t>
            </a:r>
            <a:r>
              <a:rPr lang="en-US" dirty="0">
                <a:solidFill>
                  <a:srgbClr val="D73A49"/>
                </a:solidFill>
              </a:rPr>
              <a:t>else</a:t>
            </a:r>
            <a:r>
              <a:rPr lang="en-US" dirty="0"/>
              <a:t> </a:t>
            </a:r>
            <a:r>
              <a:rPr lang="en-US" dirty="0">
                <a:solidFill>
                  <a:srgbClr val="D73A49"/>
                </a:solidFill>
              </a:rPr>
              <a:t>if</a:t>
            </a:r>
            <a:r>
              <a:rPr lang="en-US" dirty="0"/>
              <a:t> (guess &lt; answer) { </a:t>
            </a:r>
            <a:endParaRPr lang="en-US" dirty="0" smtClean="0"/>
          </a:p>
          <a:p>
            <a:r>
              <a:rPr lang="en-US" dirty="0">
                <a:solidFill>
                  <a:srgbClr val="005CC5"/>
                </a:solidFill>
              </a:rPr>
              <a:t> </a:t>
            </a:r>
            <a:r>
              <a:rPr lang="en-US" dirty="0" smtClean="0">
                <a:solidFill>
                  <a:srgbClr val="005CC5"/>
                </a:solidFill>
              </a:rPr>
              <a:t> 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"too low"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    } </a:t>
            </a:r>
          </a:p>
          <a:p>
            <a:r>
              <a:rPr lang="en-US" dirty="0"/>
              <a:t> </a:t>
            </a:r>
            <a:r>
              <a:rPr lang="en-US" dirty="0" smtClean="0"/>
              <a:t> } </a:t>
            </a:r>
            <a:r>
              <a:rPr lang="en-US" dirty="0">
                <a:solidFill>
                  <a:srgbClr val="D73A49"/>
                </a:solidFill>
              </a:rPr>
              <a:t>while</a:t>
            </a:r>
            <a:r>
              <a:rPr lang="en-US" dirty="0"/>
              <a:t> (guess != answer); </a:t>
            </a:r>
            <a:endParaRPr lang="en-US" dirty="0" smtClean="0"/>
          </a:p>
          <a:p>
            <a:r>
              <a:rPr lang="en-US" dirty="0" smtClean="0">
                <a:solidFill>
                  <a:srgbClr val="005CC5"/>
                </a:solidFill>
              </a:rPr>
              <a:t>  cs1010_println_string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</a:rPr>
              <a:t>"you got it. congrats!"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>
                <a:solidFill>
                  <a:srgbClr val="D73A49"/>
                </a:solidFill>
              </a:rPr>
              <a:t>  return</a:t>
            </a:r>
            <a:r>
              <a:rPr lang="en-US" dirty="0" smtClean="0"/>
              <a:t> </a:t>
            </a:r>
            <a:r>
              <a:rPr lang="en-US" dirty="0"/>
              <a:t>count;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(c)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1323" y="2712504"/>
            <a:ext cx="6693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count = </a:t>
            </a:r>
            <a:r>
              <a:rPr lang="en-US" sz="3200" dirty="0">
                <a:solidFill>
                  <a:srgbClr val="005CC5"/>
                </a:solidFill>
              </a:rPr>
              <a:t>0</a:t>
            </a:r>
            <a:r>
              <a:rPr lang="en-US" sz="3200" dirty="0"/>
              <a:t>; </a:t>
            </a:r>
            <a:endParaRPr lang="en-US" sz="3200" dirty="0" smtClean="0"/>
          </a:p>
          <a:p>
            <a:r>
              <a:rPr lang="en-US" sz="3200" dirty="0" smtClean="0">
                <a:solidFill>
                  <a:srgbClr val="D73A49"/>
                </a:solidFill>
              </a:rPr>
              <a:t>for</a:t>
            </a:r>
            <a:r>
              <a:rPr lang="en-US" sz="3200" dirty="0" smtClean="0"/>
              <a:t> </a:t>
            </a:r>
            <a:r>
              <a:rPr lang="en-US" sz="3200" dirty="0"/>
              <a:t>(</a:t>
            </a:r>
            <a:r>
              <a:rPr lang="en-US" sz="3200" dirty="0" err="1"/>
              <a:t>i</a:t>
            </a:r>
            <a:r>
              <a:rPr lang="en-US" sz="3200" dirty="0"/>
              <a:t> = </a:t>
            </a:r>
            <a:r>
              <a:rPr lang="en-US" sz="3200" dirty="0">
                <a:solidFill>
                  <a:srgbClr val="005CC5"/>
                </a:solidFill>
              </a:rPr>
              <a:t>0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&lt; </a:t>
            </a:r>
            <a:r>
              <a:rPr lang="en-US" sz="3200" dirty="0">
                <a:solidFill>
                  <a:srgbClr val="005CC5"/>
                </a:solidFill>
              </a:rPr>
              <a:t>4</a:t>
            </a:r>
            <a:r>
              <a:rPr lang="en-US" sz="3200" dirty="0"/>
              <a:t>; </a:t>
            </a:r>
            <a:r>
              <a:rPr lang="en-US" sz="3200" dirty="0" err="1"/>
              <a:t>i</a:t>
            </a:r>
            <a:r>
              <a:rPr lang="en-US" sz="3200" dirty="0"/>
              <a:t> += </a:t>
            </a:r>
            <a:r>
              <a:rPr lang="en-US" sz="3200" dirty="0">
                <a:solidFill>
                  <a:srgbClr val="005CC5"/>
                </a:solidFill>
              </a:rPr>
              <a:t>1</a:t>
            </a:r>
            <a:r>
              <a:rPr lang="en-US" sz="3200" dirty="0"/>
              <a:t>) { </a:t>
            </a:r>
            <a:r>
              <a:rPr lang="en-US" sz="3200" dirty="0" smtClean="0"/>
              <a:t>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count </a:t>
            </a:r>
            <a:r>
              <a:rPr lang="en-US" sz="3200" dirty="0"/>
              <a:t>+= </a:t>
            </a:r>
            <a:r>
              <a:rPr lang="en-US" sz="3200" dirty="0" err="1">
                <a:solidFill>
                  <a:srgbClr val="005CC5"/>
                </a:solidFill>
              </a:rPr>
              <a:t>guess_a_number</a:t>
            </a:r>
            <a:r>
              <a:rPr lang="en-US" sz="3200" dirty="0"/>
              <a:t>(); </a:t>
            </a:r>
            <a:endParaRPr lang="en-US" sz="3200" dirty="0" smtClean="0"/>
          </a:p>
          <a:p>
            <a:r>
              <a:rPr lang="en-US" sz="3200" dirty="0" smtClean="0"/>
              <a:t>} </a:t>
            </a:r>
          </a:p>
          <a:p>
            <a:r>
              <a:rPr lang="en-US" sz="3200" dirty="0" smtClean="0">
                <a:solidFill>
                  <a:srgbClr val="6F42C1"/>
                </a:solidFill>
              </a:rPr>
              <a:t>cs1010_println_double</a:t>
            </a:r>
            <a:r>
              <a:rPr lang="en-US" sz="3200" dirty="0" smtClean="0"/>
              <a:t>(count/</a:t>
            </a:r>
            <a:r>
              <a:rPr lang="en-US" sz="3200" dirty="0" smtClean="0">
                <a:solidFill>
                  <a:srgbClr val="005CC5"/>
                </a:solidFill>
              </a:rPr>
              <a:t>5.0</a:t>
            </a:r>
            <a:r>
              <a:rPr lang="en-US" sz="3200" dirty="0"/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Now, we can just use an outer loop: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6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11.2 (d)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What is the optimal strategy to play the game?</a:t>
            </a:r>
            <a:endParaRPr lang="en-US" sz="3600" dirty="0"/>
          </a:p>
        </p:txBody>
      </p:sp>
      <p:sp>
        <p:nvSpPr>
          <p:cNvPr id="4" name="Cloud Callout 3"/>
          <p:cNvSpPr/>
          <p:nvPr/>
        </p:nvSpPr>
        <p:spPr>
          <a:xfrm>
            <a:off x="2210580" y="3511289"/>
            <a:ext cx="4837139" cy="2096828"/>
          </a:xfrm>
          <a:prstGeom prst="cloudCallout">
            <a:avLst>
              <a:gd name="adj1" fmla="val -32299"/>
              <a:gd name="adj2" fmla="val 7536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08092" y="4052051"/>
            <a:ext cx="380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am thinking of a number between 1 and 100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8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11.2 (d)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Prelude to </a:t>
            </a:r>
            <a:r>
              <a:rPr lang="en-US" sz="3200" u="sng" dirty="0" smtClean="0"/>
              <a:t>binary search</a:t>
            </a:r>
            <a:endParaRPr lang="en-US" sz="3200" b="1" u="sng" dirty="0" smtClean="0"/>
          </a:p>
          <a:p>
            <a:pPr marL="571500" indent="-571500">
              <a:buFontTx/>
              <a:buChar char="-"/>
            </a:pPr>
            <a:r>
              <a:rPr lang="en-US" sz="3200" dirty="0"/>
              <a:t>h</a:t>
            </a:r>
            <a:r>
              <a:rPr lang="en-US" sz="3200" dirty="0" smtClean="0"/>
              <a:t>alve the region of numbers that contain the search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o</a:t>
            </a:r>
            <a:r>
              <a:rPr lang="en-US" sz="3200" dirty="0" smtClean="0"/>
              <a:t>nly need log(n) guesses!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83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40834" y="2171700"/>
            <a:ext cx="54938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2185B"/>
                </a:solidFill>
              </a:rPr>
              <a:t>mystery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n, 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k) {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something = n;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count = -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B78E7"/>
                </a:solidFill>
              </a:rPr>
              <a:t>  while</a:t>
            </a:r>
            <a:r>
              <a:rPr lang="en-US" sz="2800" dirty="0" smtClean="0"/>
              <a:t> </a:t>
            </a:r>
            <a:r>
              <a:rPr lang="en-US" sz="2800" dirty="0"/>
              <a:t>(something &gt;=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) {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something </a:t>
            </a:r>
            <a:r>
              <a:rPr lang="en-US" sz="2800" dirty="0"/>
              <a:t>/= k;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}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</a:t>
            </a:r>
            <a:r>
              <a:rPr lang="en-US" sz="2800" dirty="0" smtClean="0">
                <a:solidFill>
                  <a:srgbClr val="3B78E7"/>
                </a:solidFill>
              </a:rPr>
              <a:t> return</a:t>
            </a:r>
            <a:r>
              <a:rPr lang="en-US" sz="2800" dirty="0" smtClean="0"/>
              <a:t> </a:t>
            </a:r>
            <a:r>
              <a:rPr lang="en-US" sz="2800" dirty="0"/>
              <a:t>count; </a:t>
            </a:r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3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2171700"/>
            <a:ext cx="54938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2185B"/>
                </a:solidFill>
              </a:rPr>
              <a:t>mystery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n, </a:t>
            </a:r>
            <a:r>
              <a:rPr lang="en-US" sz="2800" dirty="0">
                <a:solidFill>
                  <a:srgbClr val="3E61A2"/>
                </a:solidFill>
              </a:rPr>
              <a:t>long</a:t>
            </a:r>
            <a:r>
              <a:rPr lang="en-US" sz="2800" dirty="0"/>
              <a:t> k) {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something = n;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E61A2"/>
                </a:solidFill>
              </a:rPr>
              <a:t>  long</a:t>
            </a:r>
            <a:r>
              <a:rPr lang="en-US" sz="2800" dirty="0" smtClean="0"/>
              <a:t> </a:t>
            </a:r>
            <a:r>
              <a:rPr lang="en-US" sz="2800" dirty="0"/>
              <a:t>count = -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3B78E7"/>
                </a:solidFill>
              </a:rPr>
              <a:t>  while</a:t>
            </a:r>
            <a:r>
              <a:rPr lang="en-US" sz="2800" dirty="0" smtClean="0"/>
              <a:t> </a:t>
            </a:r>
            <a:r>
              <a:rPr lang="en-US" sz="2800" dirty="0"/>
              <a:t>(something &gt;=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) {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something </a:t>
            </a:r>
            <a:r>
              <a:rPr lang="en-US" sz="2800" dirty="0"/>
              <a:t>/= k;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count </a:t>
            </a:r>
            <a:r>
              <a:rPr lang="en-US" sz="2800" dirty="0"/>
              <a:t>+= </a:t>
            </a:r>
            <a:r>
              <a:rPr lang="en-US" sz="2800" dirty="0">
                <a:solidFill>
                  <a:srgbClr val="E74C3C"/>
                </a:solidFill>
              </a:rPr>
              <a:t>1</a:t>
            </a:r>
            <a:r>
              <a:rPr lang="en-US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} </a:t>
            </a:r>
          </a:p>
          <a:p>
            <a:r>
              <a:rPr lang="en-US" sz="2800" dirty="0">
                <a:solidFill>
                  <a:srgbClr val="3B78E7"/>
                </a:solidFill>
              </a:rPr>
              <a:t> </a:t>
            </a:r>
            <a:r>
              <a:rPr lang="en-US" sz="2800" dirty="0" smtClean="0">
                <a:solidFill>
                  <a:srgbClr val="3B78E7"/>
                </a:solidFill>
              </a:rPr>
              <a:t> return</a:t>
            </a:r>
            <a:r>
              <a:rPr lang="en-US" sz="2800" dirty="0" smtClean="0"/>
              <a:t> </a:t>
            </a:r>
            <a:r>
              <a:rPr lang="en-US" sz="2800" dirty="0"/>
              <a:t>count; </a:t>
            </a:r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761845" y="2171700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is 8 and k is 2?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61845" y="2818776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3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761845" y="3465852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is 81 and k is 3?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61845" y="4112928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4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61845" y="4712162"/>
            <a:ext cx="324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</a:t>
            </a:r>
            <a:r>
              <a:rPr lang="en-US" sz="2800" smtClean="0"/>
              <a:t>is 100 </a:t>
            </a:r>
            <a:r>
              <a:rPr lang="en-US" sz="2800" dirty="0" smtClean="0"/>
              <a:t>and k </a:t>
            </a:r>
            <a:r>
              <a:rPr lang="en-US" sz="2800" smtClean="0"/>
              <a:t>is 5?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61845" y="5359238"/>
            <a:ext cx="301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count =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08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Where will you always end up in if you typed `cd ..` in your terminal?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50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(b)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What is the mathematical expression that our mystery function here is trying to compute based on the examples above?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937821" y="4005883"/>
            <a:ext cx="33826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floor(</a:t>
            </a:r>
            <a:r>
              <a:rPr lang="en-US" sz="4800" dirty="0" err="1" smtClean="0"/>
              <a:t>log</a:t>
            </a:r>
            <a:r>
              <a:rPr lang="en-US" sz="4800" baseline="-25000" dirty="0" err="1" smtClean="0"/>
              <a:t>k</a:t>
            </a:r>
            <a:r>
              <a:rPr lang="en-US" sz="4800" dirty="0" smtClean="0"/>
              <a:t>(n))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300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return the wrong answer.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735705" y="309893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65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return the wrong answer.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028700" y="312891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363357" y="4238190"/>
            <a:ext cx="3555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/>
              <a:t>What happens if n = 0?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58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loop forever.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735705" y="3098938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32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11.3 (d)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Give a pair of inputs that would cause the function to loop forever.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3023987"/>
            <a:ext cx="54938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2185B"/>
                </a:solidFill>
              </a:rPr>
              <a:t>mystery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n, </a:t>
            </a:r>
            <a:r>
              <a:rPr lang="en-US" sz="2400" dirty="0">
                <a:solidFill>
                  <a:srgbClr val="3E61A2"/>
                </a:solidFill>
              </a:rPr>
              <a:t>long</a:t>
            </a:r>
            <a:r>
              <a:rPr lang="en-US" sz="2400" dirty="0"/>
              <a:t> k) {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something = n;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E61A2"/>
                </a:solidFill>
              </a:rPr>
              <a:t>  long</a:t>
            </a:r>
            <a:r>
              <a:rPr lang="en-US" sz="2400" dirty="0" smtClean="0"/>
              <a:t> </a:t>
            </a:r>
            <a:r>
              <a:rPr lang="en-US" sz="2400" dirty="0"/>
              <a:t>count = -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3B78E7"/>
                </a:solidFill>
              </a:rPr>
              <a:t>  while</a:t>
            </a:r>
            <a:r>
              <a:rPr lang="en-US" sz="2400" dirty="0" smtClean="0"/>
              <a:t> </a:t>
            </a:r>
            <a:r>
              <a:rPr lang="en-US" sz="2400" dirty="0"/>
              <a:t>(something &gt;=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) {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something </a:t>
            </a:r>
            <a:r>
              <a:rPr lang="en-US" sz="2400" dirty="0"/>
              <a:t>/= k;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count </a:t>
            </a:r>
            <a:r>
              <a:rPr lang="en-US" sz="2400" dirty="0"/>
              <a:t>+= </a:t>
            </a:r>
            <a:r>
              <a:rPr lang="en-US" sz="2400" dirty="0">
                <a:solidFill>
                  <a:srgbClr val="E74C3C"/>
                </a:solidFill>
              </a:rPr>
              <a:t>1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dirty="0" smtClean="0"/>
              <a:t>  } </a:t>
            </a:r>
          </a:p>
          <a:p>
            <a:r>
              <a:rPr lang="en-US" sz="2400" dirty="0">
                <a:solidFill>
                  <a:srgbClr val="3B78E7"/>
                </a:solidFill>
              </a:rPr>
              <a:t> </a:t>
            </a:r>
            <a:r>
              <a:rPr lang="en-US" sz="2400" dirty="0" smtClean="0">
                <a:solidFill>
                  <a:srgbClr val="3B78E7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/>
              <a:t>count; </a:t>
            </a:r>
            <a:endParaRPr lang="en-US" sz="2400" dirty="0" smtClean="0"/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63357" y="4238190"/>
            <a:ext cx="3555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What happens if k = 1?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8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12.1 (a)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0380" y="3058712"/>
            <a:ext cx="483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E61A2"/>
                </a:solidFill>
              </a:rPr>
              <a:t>long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E74C3C"/>
                </a:solidFill>
              </a:rPr>
              <a:t>10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E61A2"/>
                </a:solidFill>
              </a:rPr>
              <a:t>long</a:t>
            </a:r>
            <a:r>
              <a:rPr lang="en-US" sz="3600" dirty="0" smtClean="0"/>
              <a:t> </a:t>
            </a:r>
            <a:r>
              <a:rPr lang="en-US" sz="3600" dirty="0"/>
              <a:t>j 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B78E7"/>
                </a:solidFill>
              </a:rPr>
              <a:t>while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err="1"/>
              <a:t>i</a:t>
            </a:r>
            <a:r>
              <a:rPr lang="en-US" sz="3600" dirty="0"/>
              <a:t> !=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) { </a:t>
            </a:r>
            <a:endParaRPr lang="en-US" sz="3600" dirty="0" smtClean="0"/>
          </a:p>
          <a:p>
            <a:r>
              <a:rPr lang="en-US" sz="3600" dirty="0" smtClean="0"/>
              <a:t>  </a:t>
            </a:r>
            <a:r>
              <a:rPr lang="en-US" sz="3600" dirty="0" err="1" smtClean="0"/>
              <a:t>i</a:t>
            </a:r>
            <a:r>
              <a:rPr lang="en-US" sz="3600" dirty="0" smtClean="0"/>
              <a:t> </a:t>
            </a:r>
            <a:r>
              <a:rPr lang="en-US" sz="3600" dirty="0"/>
              <a:t>-=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j </a:t>
            </a:r>
            <a:r>
              <a:rPr lang="en-US" sz="3600" dirty="0"/>
              <a:t>+=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28700" y="1768761"/>
            <a:ext cx="7200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entium book basic" charset="0"/>
              </a:rPr>
              <a:t>Trace through the program. What is the value of </a:t>
            </a:r>
            <a:r>
              <a:rPr lang="en-US" sz="3200" dirty="0"/>
              <a:t>j</a:t>
            </a:r>
            <a:r>
              <a:rPr lang="en-US" sz="3200" dirty="0">
                <a:latin typeface="gentium book basic" charset="0"/>
              </a:rPr>
              <a:t> when the loop exits?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37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12.1 (b) +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What is the pattern/ loop invariant?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870616" y="2788889"/>
            <a:ext cx="483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E61A2"/>
                </a:solidFill>
              </a:rPr>
              <a:t>long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= </a:t>
            </a:r>
            <a:r>
              <a:rPr lang="en-US" sz="3600" dirty="0">
                <a:solidFill>
                  <a:srgbClr val="E74C3C"/>
                </a:solidFill>
              </a:rPr>
              <a:t>10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E61A2"/>
                </a:solidFill>
              </a:rPr>
              <a:t>long</a:t>
            </a:r>
            <a:r>
              <a:rPr lang="en-US" sz="3600" dirty="0" smtClean="0"/>
              <a:t> </a:t>
            </a:r>
            <a:r>
              <a:rPr lang="en-US" sz="3600" dirty="0"/>
              <a:t>j 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3B78E7"/>
                </a:solidFill>
              </a:rPr>
              <a:t>while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err="1"/>
              <a:t>i</a:t>
            </a:r>
            <a:r>
              <a:rPr lang="en-US" sz="3600" dirty="0"/>
              <a:t> != </a:t>
            </a:r>
            <a:r>
              <a:rPr lang="en-US" sz="3600" dirty="0">
                <a:solidFill>
                  <a:srgbClr val="E74C3C"/>
                </a:solidFill>
              </a:rPr>
              <a:t>0</a:t>
            </a:r>
            <a:r>
              <a:rPr lang="en-US" sz="3600" dirty="0"/>
              <a:t>) { </a:t>
            </a:r>
            <a:endParaRPr lang="en-US" sz="3600" dirty="0" smtClean="0"/>
          </a:p>
          <a:p>
            <a:r>
              <a:rPr lang="en-US" sz="3600" dirty="0" smtClean="0"/>
              <a:t>  </a:t>
            </a:r>
            <a:r>
              <a:rPr lang="en-US" sz="3600" dirty="0" err="1" smtClean="0"/>
              <a:t>i</a:t>
            </a:r>
            <a:r>
              <a:rPr lang="en-US" sz="3600" dirty="0" smtClean="0"/>
              <a:t> </a:t>
            </a:r>
            <a:r>
              <a:rPr lang="en-US" sz="3600" dirty="0"/>
              <a:t>-=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j </a:t>
            </a:r>
            <a:r>
              <a:rPr lang="en-US" sz="3600" dirty="0"/>
              <a:t>+= </a:t>
            </a:r>
            <a:r>
              <a:rPr lang="en-US" sz="3600" dirty="0">
                <a:solidFill>
                  <a:srgbClr val="E74C3C"/>
                </a:solidFill>
              </a:rPr>
              <a:t>1</a:t>
            </a:r>
            <a:r>
              <a:rPr lang="en-US" sz="3600" dirty="0"/>
              <a:t>; </a:t>
            </a:r>
            <a:endParaRPr lang="en-US" sz="3600" dirty="0" smtClean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76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Problem 12.1 (b) + (c)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32748" y="1584652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2800" dirty="0" err="1">
                <a:solidFill>
                  <a:srgbClr val="D73A49"/>
                </a:solidFill>
              </a:rPr>
              <a:t>long</a:t>
            </a:r>
            <a:r>
              <a:rPr lang="mr-IN" sz="2800" dirty="0"/>
              <a:t> </a:t>
            </a:r>
            <a:r>
              <a:rPr lang="mr-IN" sz="2800" dirty="0" err="1"/>
              <a:t>i</a:t>
            </a:r>
            <a:r>
              <a:rPr lang="mr-IN" sz="2800" dirty="0"/>
              <a:t> = </a:t>
            </a:r>
            <a:r>
              <a:rPr lang="mr-IN" sz="2800" dirty="0">
                <a:solidFill>
                  <a:srgbClr val="005CC5"/>
                </a:solidFill>
              </a:rPr>
              <a:t>10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mr-IN" sz="2800" dirty="0" err="1" smtClean="0">
                <a:solidFill>
                  <a:srgbClr val="D73A49"/>
                </a:solidFill>
              </a:rPr>
              <a:t>long</a:t>
            </a:r>
            <a:r>
              <a:rPr lang="mr-IN" sz="2800" dirty="0" smtClean="0"/>
              <a:t> </a:t>
            </a:r>
            <a:r>
              <a:rPr lang="mr-IN" sz="2800" dirty="0" err="1"/>
              <a:t>j</a:t>
            </a:r>
            <a:r>
              <a:rPr lang="mr-IN" sz="2800" dirty="0"/>
              <a:t> = </a:t>
            </a:r>
            <a:r>
              <a:rPr lang="mr-IN" sz="2800" dirty="0">
                <a:solidFill>
                  <a:srgbClr val="005CC5"/>
                </a:solidFill>
              </a:rPr>
              <a:t>0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</a:t>
            </a:r>
            <a:r>
              <a:rPr lang="mr-IN" sz="2800" dirty="0"/>
              <a:t> </a:t>
            </a:r>
            <a:endParaRPr lang="en-US" sz="2800" dirty="0" smtClean="0"/>
          </a:p>
          <a:p>
            <a:r>
              <a:rPr lang="mr-IN" sz="2800" dirty="0" err="1" smtClean="0">
                <a:solidFill>
                  <a:srgbClr val="D73A49"/>
                </a:solidFill>
              </a:rPr>
              <a:t>while</a:t>
            </a:r>
            <a:r>
              <a:rPr lang="mr-IN" sz="2800" dirty="0" smtClean="0"/>
              <a:t> </a:t>
            </a:r>
            <a:r>
              <a:rPr lang="mr-IN" sz="2800" dirty="0"/>
              <a:t>(</a:t>
            </a:r>
            <a:r>
              <a:rPr lang="mr-IN" sz="2800" dirty="0" err="1"/>
              <a:t>i</a:t>
            </a:r>
            <a:r>
              <a:rPr lang="mr-IN" sz="2800" dirty="0"/>
              <a:t> != </a:t>
            </a:r>
            <a:r>
              <a:rPr lang="mr-IN" sz="2800" dirty="0">
                <a:solidFill>
                  <a:srgbClr val="005CC5"/>
                </a:solidFill>
              </a:rPr>
              <a:t>0</a:t>
            </a:r>
            <a:r>
              <a:rPr lang="mr-IN" sz="2800" dirty="0"/>
              <a:t>) { </a:t>
            </a:r>
            <a:endParaRPr lang="en-US" sz="2800" dirty="0" smtClean="0"/>
          </a:p>
          <a:p>
            <a:r>
              <a:rPr lang="en-US" sz="2800" dirty="0" smtClean="0"/>
              <a:t>  </a:t>
            </a:r>
            <a:r>
              <a:rPr lang="mr-IN" sz="2800" dirty="0" err="1" smtClean="0"/>
              <a:t>i</a:t>
            </a:r>
            <a:r>
              <a:rPr lang="mr-IN" sz="2800" dirty="0" smtClean="0"/>
              <a:t> </a:t>
            </a:r>
            <a:r>
              <a:rPr lang="mr-IN" sz="2800" dirty="0"/>
              <a:t>-= </a:t>
            </a:r>
            <a:r>
              <a:rPr lang="mr-IN" sz="2800" dirty="0">
                <a:solidFill>
                  <a:srgbClr val="005CC5"/>
                </a:solidFill>
              </a:rPr>
              <a:t>1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en-US" sz="2800" dirty="0" smtClean="0"/>
              <a:t>  </a:t>
            </a:r>
            <a:r>
              <a:rPr lang="mr-IN" sz="2800" dirty="0" err="1" smtClean="0"/>
              <a:t>j</a:t>
            </a:r>
            <a:r>
              <a:rPr lang="mr-IN" sz="2800" dirty="0" smtClean="0"/>
              <a:t> </a:t>
            </a:r>
            <a:r>
              <a:rPr lang="mr-IN" sz="2800" dirty="0"/>
              <a:t>+= </a:t>
            </a:r>
            <a:r>
              <a:rPr lang="mr-IN" sz="2800" dirty="0">
                <a:solidFill>
                  <a:srgbClr val="005CC5"/>
                </a:solidFill>
              </a:rPr>
              <a:t>1</a:t>
            </a:r>
            <a:r>
              <a:rPr lang="mr-IN" sz="2800" dirty="0"/>
              <a:t>; 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6A737D"/>
                </a:solidFill>
              </a:rPr>
              <a:t>  </a:t>
            </a:r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 </a:t>
            </a:r>
            <a:endParaRPr lang="en-US" sz="2800" dirty="0" smtClean="0">
              <a:solidFill>
                <a:srgbClr val="6A737D"/>
              </a:solidFill>
            </a:endParaRPr>
          </a:p>
          <a:p>
            <a:r>
              <a:rPr lang="mr-IN" sz="2800" dirty="0" smtClean="0"/>
              <a:t>}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== 0 }</a:t>
            </a:r>
            <a:r>
              <a:rPr lang="mr-IN" sz="2800" dirty="0"/>
              <a:t> </a:t>
            </a:r>
            <a:endParaRPr lang="en-US" sz="2800" dirty="0" smtClean="0"/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>
                <a:solidFill>
                  <a:srgbClr val="6A737D"/>
                </a:solidFill>
              </a:rPr>
              <a:t>{ </a:t>
            </a:r>
            <a:r>
              <a:rPr lang="mr-IN" sz="2800" dirty="0" err="1">
                <a:solidFill>
                  <a:srgbClr val="6A737D"/>
                </a:solidFill>
              </a:rPr>
              <a:t>i</a:t>
            </a:r>
            <a:r>
              <a:rPr lang="mr-IN" sz="2800" dirty="0">
                <a:solidFill>
                  <a:srgbClr val="6A737D"/>
                </a:solidFill>
              </a:rPr>
              <a:t> +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 </a:t>
            </a:r>
            <a:endParaRPr lang="en-US" sz="2800" dirty="0" smtClean="0">
              <a:solidFill>
                <a:srgbClr val="6A737D"/>
              </a:solidFill>
            </a:endParaRPr>
          </a:p>
          <a:p>
            <a:r>
              <a:rPr lang="mr-IN" sz="2800" dirty="0" smtClean="0">
                <a:solidFill>
                  <a:srgbClr val="6A737D"/>
                </a:solidFill>
              </a:rPr>
              <a:t>// </a:t>
            </a:r>
            <a:r>
              <a:rPr lang="mr-IN" sz="2800" dirty="0" err="1">
                <a:solidFill>
                  <a:srgbClr val="6A737D"/>
                </a:solidFill>
              </a:rPr>
              <a:t>so</a:t>
            </a:r>
            <a:r>
              <a:rPr lang="mr-IN" sz="2800" dirty="0">
                <a:solidFill>
                  <a:srgbClr val="6A737D"/>
                </a:solidFill>
              </a:rPr>
              <a:t> { </a:t>
            </a:r>
            <a:r>
              <a:rPr lang="mr-IN" sz="2800" dirty="0" err="1">
                <a:solidFill>
                  <a:srgbClr val="6A737D"/>
                </a:solidFill>
              </a:rPr>
              <a:t>j</a:t>
            </a:r>
            <a:r>
              <a:rPr lang="mr-IN" sz="2800" dirty="0">
                <a:solidFill>
                  <a:srgbClr val="6A737D"/>
                </a:solidFill>
              </a:rPr>
              <a:t> == 10 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1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Still grading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28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68" y="2625215"/>
            <a:ext cx="4369300" cy="1781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68" y="4407108"/>
            <a:ext cx="4367307" cy="1885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Incomplete identification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89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 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In the parent directory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17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Missing required functions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52" y="2516871"/>
            <a:ext cx="5900816" cy="1375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>
          <a:xfrm>
            <a:off x="3360764" y="4055396"/>
            <a:ext cx="3327192" cy="22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Unused variables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81" y="3116288"/>
            <a:ext cx="5099185" cy="1050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04" y="5557743"/>
            <a:ext cx="1336796" cy="13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Global variables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08" y="3110874"/>
            <a:ext cx="6921892" cy="17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Wrong choice of types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5443848"/>
            <a:ext cx="7920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 Only use double when needed (integer division)</a:t>
            </a:r>
          </a:p>
          <a:p>
            <a:r>
              <a:rPr lang="en-US" sz="2800" dirty="0" smtClean="0"/>
              <a:t>- Don’t use </a:t>
            </a:r>
            <a:r>
              <a:rPr lang="en-US" sz="2800" dirty="0" err="1" smtClean="0"/>
              <a:t>int</a:t>
            </a:r>
            <a:r>
              <a:rPr lang="en-US" sz="2800" dirty="0" smtClean="0"/>
              <a:t> - will cause errors in some programs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35" y="2968052"/>
            <a:ext cx="6935265" cy="178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AS01: General Comments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68761"/>
            <a:ext cx="7200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gentium book basic" charset="0"/>
              </a:rPr>
              <a:t>Be careful not to submit past the deadline </a:t>
            </a:r>
            <a:r>
              <a:rPr lang="mr-IN" sz="3200" dirty="0" smtClean="0">
                <a:latin typeface="gentium book basic" charset="0"/>
              </a:rPr>
              <a:t>–</a:t>
            </a:r>
            <a:r>
              <a:rPr lang="en-US" sz="3200" dirty="0" smtClean="0">
                <a:latin typeface="gentium book basic" charset="0"/>
              </a:rPr>
              <a:t> submission time is logged and checked!</a:t>
            </a:r>
          </a:p>
          <a:p>
            <a:endParaRPr lang="en-US" sz="3200" dirty="0">
              <a:latin typeface="gentium book basic" charset="0"/>
            </a:endParaRPr>
          </a:p>
          <a:p>
            <a:endParaRPr lang="en-US" sz="3200" dirty="0">
              <a:latin typeface="gentium book basic" charset="0"/>
            </a:endParaRPr>
          </a:p>
          <a:p>
            <a:r>
              <a:rPr lang="en-US" sz="3200" dirty="0" smtClean="0">
                <a:latin typeface="gentium book basic" charset="0"/>
              </a:rPr>
              <a:t>But you can resubmit as many times as you like before the deadline</a:t>
            </a:r>
            <a:r>
              <a:rPr lang="mr-IN" sz="3200" dirty="0" smtClean="0">
                <a:latin typeface="gentium book basic" charset="0"/>
              </a:rPr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12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invest.c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3" y="2171700"/>
            <a:ext cx="8026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box.c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47" y="1615309"/>
            <a:ext cx="4882005" cy="49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digits.c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512923"/>
            <a:ext cx="5366270" cy="49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45" y="1558977"/>
            <a:ext cx="6029023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79" y="1428750"/>
            <a:ext cx="3199437" cy="52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does the command `clang –o </a:t>
            </a:r>
            <a:r>
              <a:rPr lang="en-US" sz="2800" dirty="0" err="1"/>
              <a:t>hello.c</a:t>
            </a:r>
            <a:r>
              <a:rPr lang="en-US" sz="2800" dirty="0"/>
              <a:t> hello` do?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5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74" y="2024922"/>
            <a:ext cx="6904126" cy="31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AS01: </a:t>
            </a:r>
            <a:r>
              <a:rPr lang="en-US" dirty="0" err="1" smtClean="0"/>
              <a:t>taxi.c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3" y="1899795"/>
            <a:ext cx="7073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 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Overwrite your code in </a:t>
            </a:r>
            <a:r>
              <a:rPr lang="en-US" sz="2800" dirty="0" err="1" smtClean="0">
                <a:solidFill>
                  <a:srgbClr val="000000"/>
                </a:solidFill>
              </a:rPr>
              <a:t>hello.c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What does the following recursive function mystery do?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59E1439-DC4D-0D45-8847-7867362BDDB7}"/>
              </a:ext>
            </a:extLst>
          </p:cNvPr>
          <p:cNvSpPr txBox="1">
            <a:spLocks/>
          </p:cNvSpPr>
          <p:nvPr/>
        </p:nvSpPr>
        <p:spPr>
          <a:xfrm>
            <a:off x="2602668" y="3703722"/>
            <a:ext cx="4832453" cy="253218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mystery</a:t>
            </a:r>
            <a:r>
              <a:rPr lang="en-US" sz="2800" i="1" dirty="0" smtClean="0"/>
              <a:t>(L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i</a:t>
            </a:r>
            <a:r>
              <a:rPr lang="en-US" sz="2800" i="1" dirty="0" smtClean="0"/>
              <a:t>, j) </a:t>
            </a:r>
            <a:r>
              <a:rPr lang="en-US" sz="2800" dirty="0"/>
              <a:t>is either: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aseline="-25000" dirty="0" smtClean="0"/>
              <a:t> </a:t>
            </a:r>
            <a:r>
              <a:rPr lang="en-US" sz="2800" dirty="0"/>
              <a:t>l</a:t>
            </a:r>
            <a:r>
              <a:rPr lang="en-US" sz="2800" baseline="-25000" dirty="0"/>
              <a:t>i</a:t>
            </a:r>
            <a:r>
              <a:rPr lang="en-US" sz="2800" dirty="0"/>
              <a:t> </a:t>
            </a:r>
            <a:r>
              <a:rPr lang="en-US" sz="2800" baseline="-25000" dirty="0"/>
              <a:t>	</a:t>
            </a:r>
            <a:r>
              <a:rPr lang="en-US" sz="2800" dirty="0"/>
              <a:t>if </a:t>
            </a:r>
            <a:r>
              <a:rPr lang="en-US" sz="2800" dirty="0" err="1"/>
              <a:t>i</a:t>
            </a:r>
            <a:r>
              <a:rPr lang="en-US" sz="2800" dirty="0"/>
              <a:t> equals j </a:t>
            </a:r>
            <a:r>
              <a:rPr lang="en-US" sz="2800" baseline="-25000" dirty="0"/>
              <a:t> 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l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+ </a:t>
            </a:r>
            <a:r>
              <a:rPr lang="en-US" sz="2800" i="1" dirty="0" smtClean="0"/>
              <a:t>mystery</a:t>
            </a:r>
            <a:r>
              <a:rPr lang="en-US" sz="2800" i="1" dirty="0" smtClean="0"/>
              <a:t>(L</a:t>
            </a:r>
            <a:r>
              <a:rPr lang="en-US" sz="2800" i="1" dirty="0" smtClean="0"/>
              <a:t>, i+1, j)</a:t>
            </a:r>
            <a:r>
              <a:rPr lang="en-US" sz="2800" dirty="0" smtClean="0"/>
              <a:t> </a:t>
            </a:r>
            <a:r>
              <a:rPr lang="en-US" sz="2800" dirty="0"/>
              <a:t>	</a:t>
            </a:r>
            <a:r>
              <a:rPr lang="en-US" sz="2800" dirty="0" smtClean="0"/>
              <a:t>if </a:t>
            </a:r>
            <a:r>
              <a:rPr lang="en-US" sz="2800" dirty="0"/>
              <a:t>j &gt; </a:t>
            </a: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49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r>
              <a:rPr lang="en-US" dirty="0" smtClean="0"/>
              <a:t>Pre-mid recap</a:t>
            </a:r>
            <a:br>
              <a:rPr lang="en-US" dirty="0" smtClean="0"/>
            </a:br>
            <a:r>
              <a:rPr lang="en-US" sz="3000" dirty="0" err="1" smtClean="0"/>
              <a:t>Kahoot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028700" y="2289971"/>
            <a:ext cx="7200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Answer: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Sum all integers in a given list L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285507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1766</TotalTime>
  <Words>2874</Words>
  <Application>Microsoft Macintosh PowerPoint</Application>
  <PresentationFormat>On-screen Show (4:3)</PresentationFormat>
  <Paragraphs>534</Paragraphs>
  <Slides>62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-apple-system</vt:lpstr>
      <vt:lpstr>Calibri</vt:lpstr>
      <vt:lpstr>Franklin Gothic Book</vt:lpstr>
      <vt:lpstr>gentium book basic</vt:lpstr>
      <vt:lpstr>Mangal</vt:lpstr>
      <vt:lpstr>Roboto Mono</vt:lpstr>
      <vt:lpstr>Wingdings</vt:lpstr>
      <vt:lpstr>Crop</vt:lpstr>
      <vt:lpstr>Tutorial 4 Group C10</vt:lpstr>
      <vt:lpstr>Plans for today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Pre-mid recap Kahoot </vt:lpstr>
      <vt:lpstr>Problem 10.1 (a)</vt:lpstr>
      <vt:lpstr>Problem 10.1 (a)</vt:lpstr>
      <vt:lpstr>Problem 10.1 (b)</vt:lpstr>
      <vt:lpstr>Problem 10.1 (b)</vt:lpstr>
      <vt:lpstr>Problem 10.1 (c)</vt:lpstr>
      <vt:lpstr>Problem 10.1 (c)</vt:lpstr>
      <vt:lpstr>Problem 10.2</vt:lpstr>
      <vt:lpstr>Problem 10.2</vt:lpstr>
      <vt:lpstr>Problem 10.2</vt:lpstr>
      <vt:lpstr>Problem 10.2</vt:lpstr>
      <vt:lpstr>Problem 11.1</vt:lpstr>
      <vt:lpstr>Problem 11.1</vt:lpstr>
      <vt:lpstr>Problem 11.1</vt:lpstr>
      <vt:lpstr>Problem 11.2 (a)</vt:lpstr>
      <vt:lpstr>Problem 11.2 (a)</vt:lpstr>
      <vt:lpstr>Problem 11.2 (b)</vt:lpstr>
      <vt:lpstr>Problem 11.2 (b)</vt:lpstr>
      <vt:lpstr>Problem 11.2 (b)</vt:lpstr>
      <vt:lpstr>Problem 11.2 (b)</vt:lpstr>
      <vt:lpstr>Problem 11.2 (c)</vt:lpstr>
      <vt:lpstr>Problem 11.2 (c)</vt:lpstr>
      <vt:lpstr>Problem 11.2 (c)</vt:lpstr>
      <vt:lpstr>Problem 11.2 (d)</vt:lpstr>
      <vt:lpstr>Problem 11.2 (d)</vt:lpstr>
      <vt:lpstr>Problem 11.3 (a)</vt:lpstr>
      <vt:lpstr>Problem 11.3 (a)</vt:lpstr>
      <vt:lpstr>Problem 11.3 (b)</vt:lpstr>
      <vt:lpstr>Problem 11.3 (c)</vt:lpstr>
      <vt:lpstr>Problem 11.3 (c)</vt:lpstr>
      <vt:lpstr>Problem 11.3 (d)</vt:lpstr>
      <vt:lpstr>Problem 11.3 (d)</vt:lpstr>
      <vt:lpstr>Problem 12.1 (a)</vt:lpstr>
      <vt:lpstr>Problem 12.1 (b) + (c)</vt:lpstr>
      <vt:lpstr>Problem 12.1 (b) + (c)</vt:lpstr>
      <vt:lpstr>AS01</vt:lpstr>
      <vt:lpstr>AS01: General Comments </vt:lpstr>
      <vt:lpstr>AS01: General Comments </vt:lpstr>
      <vt:lpstr>AS01: General Comments </vt:lpstr>
      <vt:lpstr>AS01: General Comments </vt:lpstr>
      <vt:lpstr>AS01: General Comments </vt:lpstr>
      <vt:lpstr>AS01: General Comments </vt:lpstr>
      <vt:lpstr>AS01: invest.c</vt:lpstr>
      <vt:lpstr>AS01: box.c</vt:lpstr>
      <vt:lpstr>AS01: digits.c</vt:lpstr>
      <vt:lpstr>AS01: taxi.c</vt:lpstr>
      <vt:lpstr>AS01: taxi.c</vt:lpstr>
      <vt:lpstr>AS01: taxi.c</vt:lpstr>
      <vt:lpstr>AS01: taxi.c</vt:lpstr>
      <vt:lpstr>Any 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191</cp:revision>
  <dcterms:created xsi:type="dcterms:W3CDTF">2018-08-20T03:20:59Z</dcterms:created>
  <dcterms:modified xsi:type="dcterms:W3CDTF">2018-09-16T18:45:05Z</dcterms:modified>
</cp:coreProperties>
</file>